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0799763" cy="7559675"/>
  <p:notesSz cx="6858000" cy="9144000"/>
  <p:defaultTextStyle>
    <a:defPPr>
      <a:defRPr lang="en-US"/>
    </a:defPPr>
    <a:lvl1pPr marL="0" algn="l" defTabSz="932909" rtl="0" eaLnBrk="1" latinLnBrk="0" hangingPunct="1">
      <a:defRPr sz="1837" kern="1200">
        <a:solidFill>
          <a:schemeClr val="tx1"/>
        </a:solidFill>
        <a:latin typeface="+mn-lt"/>
        <a:ea typeface="+mn-ea"/>
        <a:cs typeface="+mn-cs"/>
      </a:defRPr>
    </a:lvl1pPr>
    <a:lvl2pPr marL="466455" algn="l" defTabSz="932909" rtl="0" eaLnBrk="1" latinLnBrk="0" hangingPunct="1">
      <a:defRPr sz="1837" kern="1200">
        <a:solidFill>
          <a:schemeClr val="tx1"/>
        </a:solidFill>
        <a:latin typeface="+mn-lt"/>
        <a:ea typeface="+mn-ea"/>
        <a:cs typeface="+mn-cs"/>
      </a:defRPr>
    </a:lvl2pPr>
    <a:lvl3pPr marL="932909" algn="l" defTabSz="932909" rtl="0" eaLnBrk="1" latinLnBrk="0" hangingPunct="1">
      <a:defRPr sz="1837" kern="1200">
        <a:solidFill>
          <a:schemeClr val="tx1"/>
        </a:solidFill>
        <a:latin typeface="+mn-lt"/>
        <a:ea typeface="+mn-ea"/>
        <a:cs typeface="+mn-cs"/>
      </a:defRPr>
    </a:lvl3pPr>
    <a:lvl4pPr marL="1399364" algn="l" defTabSz="932909" rtl="0" eaLnBrk="1" latinLnBrk="0" hangingPunct="1">
      <a:defRPr sz="1837" kern="1200">
        <a:solidFill>
          <a:schemeClr val="tx1"/>
        </a:solidFill>
        <a:latin typeface="+mn-lt"/>
        <a:ea typeface="+mn-ea"/>
        <a:cs typeface="+mn-cs"/>
      </a:defRPr>
    </a:lvl4pPr>
    <a:lvl5pPr marL="1865819" algn="l" defTabSz="932909" rtl="0" eaLnBrk="1" latinLnBrk="0" hangingPunct="1">
      <a:defRPr sz="1837" kern="1200">
        <a:solidFill>
          <a:schemeClr val="tx1"/>
        </a:solidFill>
        <a:latin typeface="+mn-lt"/>
        <a:ea typeface="+mn-ea"/>
        <a:cs typeface="+mn-cs"/>
      </a:defRPr>
    </a:lvl5pPr>
    <a:lvl6pPr marL="2332274" algn="l" defTabSz="932909" rtl="0" eaLnBrk="1" latinLnBrk="0" hangingPunct="1">
      <a:defRPr sz="1837" kern="1200">
        <a:solidFill>
          <a:schemeClr val="tx1"/>
        </a:solidFill>
        <a:latin typeface="+mn-lt"/>
        <a:ea typeface="+mn-ea"/>
        <a:cs typeface="+mn-cs"/>
      </a:defRPr>
    </a:lvl6pPr>
    <a:lvl7pPr marL="2798728" algn="l" defTabSz="932909" rtl="0" eaLnBrk="1" latinLnBrk="0" hangingPunct="1">
      <a:defRPr sz="1837" kern="1200">
        <a:solidFill>
          <a:schemeClr val="tx1"/>
        </a:solidFill>
        <a:latin typeface="+mn-lt"/>
        <a:ea typeface="+mn-ea"/>
        <a:cs typeface="+mn-cs"/>
      </a:defRPr>
    </a:lvl7pPr>
    <a:lvl8pPr marL="3265183" algn="l" defTabSz="932909" rtl="0" eaLnBrk="1" latinLnBrk="0" hangingPunct="1">
      <a:defRPr sz="1837" kern="1200">
        <a:solidFill>
          <a:schemeClr val="tx1"/>
        </a:solidFill>
        <a:latin typeface="+mn-lt"/>
        <a:ea typeface="+mn-ea"/>
        <a:cs typeface="+mn-cs"/>
      </a:defRPr>
    </a:lvl8pPr>
    <a:lvl9pPr marL="3731637" algn="l" defTabSz="932909" rtl="0" eaLnBrk="1" latinLnBrk="0" hangingPunct="1">
      <a:defRPr sz="183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4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BB"/>
    <a:srgbClr val="03497A"/>
    <a:srgbClr val="074B7A"/>
    <a:srgbClr val="015D95"/>
    <a:srgbClr val="135E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showGuides="1">
      <p:cViewPr varScale="1">
        <p:scale>
          <a:sx n="71" d="100"/>
          <a:sy n="71" d="100"/>
        </p:scale>
        <p:origin x="1397" y="53"/>
      </p:cViewPr>
      <p:guideLst>
        <p:guide orient="horz" pos="2381"/>
        <p:guide pos="34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FDD5F-E5F0-4A7E-82BD-6C753959E6AD}" type="datetimeFigureOut">
              <a:rPr lang="cs-CZ" smtClean="0"/>
              <a:t>14.09.2024</a:t>
            </a:fld>
            <a:endParaRPr lang="cs-CZ"/>
          </a:p>
        </p:txBody>
      </p:sp>
      <p:sp>
        <p:nvSpPr>
          <p:cNvPr id="4" name="Slide Image Placeholder 3"/>
          <p:cNvSpPr>
            <a:spLocks noGrp="1" noRot="1" noChangeAspect="1"/>
          </p:cNvSpPr>
          <p:nvPr>
            <p:ph type="sldImg" idx="2"/>
          </p:nvPr>
        </p:nvSpPr>
        <p:spPr>
          <a:xfrm>
            <a:off x="1223963" y="1143000"/>
            <a:ext cx="4410075"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A6706-70CF-44CF-821B-7B573CF1A2E8}" type="slidenum">
              <a:rPr lang="cs-CZ" smtClean="0"/>
              <a:t>‹#›</a:t>
            </a:fld>
            <a:endParaRPr lang="cs-CZ"/>
          </a:p>
        </p:txBody>
      </p:sp>
    </p:spTree>
    <p:extLst>
      <p:ext uri="{BB962C8B-B14F-4D97-AF65-F5344CB8AC3E}">
        <p14:creationId xmlns:p14="http://schemas.microsoft.com/office/powerpoint/2010/main" val="2961549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34CA6706-70CF-44CF-821B-7B573CF1A2E8}" type="slidenum">
              <a:rPr lang="cs-CZ" smtClean="0"/>
              <a:t>2</a:t>
            </a:fld>
            <a:endParaRPr lang="cs-CZ"/>
          </a:p>
        </p:txBody>
      </p:sp>
    </p:spTree>
    <p:extLst>
      <p:ext uri="{BB962C8B-B14F-4D97-AF65-F5344CB8AC3E}">
        <p14:creationId xmlns:p14="http://schemas.microsoft.com/office/powerpoint/2010/main" val="3086471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34CA6706-70CF-44CF-821B-7B573CF1A2E8}" type="slidenum">
              <a:rPr lang="cs-CZ" smtClean="0"/>
              <a:t>11</a:t>
            </a:fld>
            <a:endParaRPr lang="cs-CZ"/>
          </a:p>
        </p:txBody>
      </p:sp>
    </p:spTree>
    <p:extLst>
      <p:ext uri="{BB962C8B-B14F-4D97-AF65-F5344CB8AC3E}">
        <p14:creationId xmlns:p14="http://schemas.microsoft.com/office/powerpoint/2010/main" val="3042333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34CA6706-70CF-44CF-821B-7B573CF1A2E8}" type="slidenum">
              <a:rPr lang="cs-CZ" smtClean="0"/>
              <a:t>3</a:t>
            </a:fld>
            <a:endParaRPr lang="cs-CZ"/>
          </a:p>
        </p:txBody>
      </p:sp>
    </p:spTree>
    <p:extLst>
      <p:ext uri="{BB962C8B-B14F-4D97-AF65-F5344CB8AC3E}">
        <p14:creationId xmlns:p14="http://schemas.microsoft.com/office/powerpoint/2010/main" val="1061146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34CA6706-70CF-44CF-821B-7B573CF1A2E8}" type="slidenum">
              <a:rPr lang="cs-CZ" smtClean="0"/>
              <a:t>4</a:t>
            </a:fld>
            <a:endParaRPr lang="cs-CZ"/>
          </a:p>
        </p:txBody>
      </p:sp>
    </p:spTree>
    <p:extLst>
      <p:ext uri="{BB962C8B-B14F-4D97-AF65-F5344CB8AC3E}">
        <p14:creationId xmlns:p14="http://schemas.microsoft.com/office/powerpoint/2010/main" val="2190614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34CA6706-70CF-44CF-821B-7B573CF1A2E8}" type="slidenum">
              <a:rPr lang="cs-CZ" smtClean="0"/>
              <a:t>5</a:t>
            </a:fld>
            <a:endParaRPr lang="cs-CZ"/>
          </a:p>
        </p:txBody>
      </p:sp>
    </p:spTree>
    <p:extLst>
      <p:ext uri="{BB962C8B-B14F-4D97-AF65-F5344CB8AC3E}">
        <p14:creationId xmlns:p14="http://schemas.microsoft.com/office/powerpoint/2010/main" val="827151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34CA6706-70CF-44CF-821B-7B573CF1A2E8}" type="slidenum">
              <a:rPr lang="cs-CZ" smtClean="0"/>
              <a:t>6</a:t>
            </a:fld>
            <a:endParaRPr lang="cs-CZ"/>
          </a:p>
        </p:txBody>
      </p:sp>
    </p:spTree>
    <p:extLst>
      <p:ext uri="{BB962C8B-B14F-4D97-AF65-F5344CB8AC3E}">
        <p14:creationId xmlns:p14="http://schemas.microsoft.com/office/powerpoint/2010/main" val="570527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34CA6706-70CF-44CF-821B-7B573CF1A2E8}" type="slidenum">
              <a:rPr lang="cs-CZ" smtClean="0"/>
              <a:t>7</a:t>
            </a:fld>
            <a:endParaRPr lang="cs-CZ"/>
          </a:p>
        </p:txBody>
      </p:sp>
    </p:spTree>
    <p:extLst>
      <p:ext uri="{BB962C8B-B14F-4D97-AF65-F5344CB8AC3E}">
        <p14:creationId xmlns:p14="http://schemas.microsoft.com/office/powerpoint/2010/main" val="86755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34CA6706-70CF-44CF-821B-7B573CF1A2E8}" type="slidenum">
              <a:rPr lang="cs-CZ" smtClean="0"/>
              <a:t>8</a:t>
            </a:fld>
            <a:endParaRPr lang="cs-CZ"/>
          </a:p>
        </p:txBody>
      </p:sp>
    </p:spTree>
    <p:extLst>
      <p:ext uri="{BB962C8B-B14F-4D97-AF65-F5344CB8AC3E}">
        <p14:creationId xmlns:p14="http://schemas.microsoft.com/office/powerpoint/2010/main" val="159020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34CA6706-70CF-44CF-821B-7B573CF1A2E8}" type="slidenum">
              <a:rPr lang="cs-CZ" smtClean="0"/>
              <a:t>9</a:t>
            </a:fld>
            <a:endParaRPr lang="cs-CZ"/>
          </a:p>
        </p:txBody>
      </p:sp>
    </p:spTree>
    <p:extLst>
      <p:ext uri="{BB962C8B-B14F-4D97-AF65-F5344CB8AC3E}">
        <p14:creationId xmlns:p14="http://schemas.microsoft.com/office/powerpoint/2010/main" val="805403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34CA6706-70CF-44CF-821B-7B573CF1A2E8}" type="slidenum">
              <a:rPr lang="cs-CZ" smtClean="0"/>
              <a:t>10</a:t>
            </a:fld>
            <a:endParaRPr lang="cs-CZ"/>
          </a:p>
        </p:txBody>
      </p:sp>
    </p:spTree>
    <p:extLst>
      <p:ext uri="{BB962C8B-B14F-4D97-AF65-F5344CB8AC3E}">
        <p14:creationId xmlns:p14="http://schemas.microsoft.com/office/powerpoint/2010/main" val="3467838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F54789-9F96-511A-0FB6-24F6A8418C72}"/>
              </a:ext>
            </a:extLst>
          </p:cNvPr>
          <p:cNvSpPr>
            <a:spLocks noGrp="1"/>
          </p:cNvSpPr>
          <p:nvPr>
            <p:ph type="dt" sz="half" idx="10"/>
          </p:nvPr>
        </p:nvSpPr>
        <p:spPr>
          <a:xfrm>
            <a:off x="777585" y="7006701"/>
            <a:ext cx="2429947" cy="402483"/>
          </a:xfrm>
          <a:prstGeom prst="rect">
            <a:avLst/>
          </a:prstGeom>
        </p:spPr>
        <p:txBody>
          <a:bodyPr/>
          <a:lstStyle/>
          <a:p>
            <a:fld id="{6D80F7F3-E406-44E2-93AF-674B3F1A2E51}" type="datetime1">
              <a:rPr lang="en-US" smtClean="0"/>
              <a:t>9/14/2024</a:t>
            </a:fld>
            <a:endParaRPr lang="en-US"/>
          </a:p>
        </p:txBody>
      </p:sp>
      <p:sp>
        <p:nvSpPr>
          <p:cNvPr id="3" name="Footer Placeholder 2">
            <a:extLst>
              <a:ext uri="{FF2B5EF4-FFF2-40B4-BE49-F238E27FC236}">
                <a16:creationId xmlns:a16="http://schemas.microsoft.com/office/drawing/2014/main" id="{8B780399-ADEF-8F74-9F59-6AD804C9393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95B6A34F-ABAB-9C4E-38A1-C6EEB944B97C}"/>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846838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D165BA-4794-1E61-BFCE-4ACD1D348F55}"/>
              </a:ext>
            </a:extLst>
          </p:cNvPr>
          <p:cNvSpPr/>
          <p:nvPr userDrawn="1"/>
        </p:nvSpPr>
        <p:spPr>
          <a:xfrm>
            <a:off x="0" y="0"/>
            <a:ext cx="10799763" cy="7559675"/>
          </a:xfrm>
          <a:prstGeom prst="rect">
            <a:avLst/>
          </a:prstGeom>
          <a:gradFill>
            <a:gsLst>
              <a:gs pos="0">
                <a:srgbClr val="007BBB"/>
              </a:gs>
              <a:gs pos="66000">
                <a:srgbClr val="03497A"/>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Slide Number Placeholder 3">
            <a:extLst>
              <a:ext uri="{FF2B5EF4-FFF2-40B4-BE49-F238E27FC236}">
                <a16:creationId xmlns:a16="http://schemas.microsoft.com/office/drawing/2014/main" id="{95B6A34F-ABAB-9C4E-38A1-C6EEB944B97C}"/>
              </a:ext>
            </a:extLst>
          </p:cNvPr>
          <p:cNvSpPr>
            <a:spLocks noGrp="1"/>
          </p:cNvSpPr>
          <p:nvPr>
            <p:ph type="sldNum" sz="quarter" idx="12"/>
          </p:nvPr>
        </p:nvSpPr>
        <p:spPr/>
        <p:txBody>
          <a:bodyPr/>
          <a:lstStyle>
            <a:lvl1pPr>
              <a:defRPr>
                <a:solidFill>
                  <a:srgbClr val="007BBB"/>
                </a:solidFill>
                <a:latin typeface="Montserrat Medium" panose="00000600000000000000" pitchFamily="2" charset="-18"/>
              </a:defRPr>
            </a:lvl1pPr>
          </a:lstStyle>
          <a:p>
            <a:fld id="{C68AC1EC-23E2-4F0E-A5A4-674EC8DB954E}" type="slidenum">
              <a:rPr lang="en-US" smtClean="0"/>
              <a:pPr/>
              <a:t>‹#›</a:t>
            </a:fld>
            <a:endParaRPr lang="en-US" dirty="0"/>
          </a:p>
        </p:txBody>
      </p:sp>
      <p:pic>
        <p:nvPicPr>
          <p:cNvPr id="5" name="Picture 4">
            <a:extLst>
              <a:ext uri="{FF2B5EF4-FFF2-40B4-BE49-F238E27FC236}">
                <a16:creationId xmlns:a16="http://schemas.microsoft.com/office/drawing/2014/main" id="{880F990F-A747-3665-D7B0-B1F7C511BB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720000"/>
            <a:ext cx="1079999" cy="1079999"/>
          </a:xfrm>
          <a:prstGeom prst="rect">
            <a:avLst/>
          </a:prstGeom>
        </p:spPr>
      </p:pic>
    </p:spTree>
    <p:extLst>
      <p:ext uri="{BB962C8B-B14F-4D97-AF65-F5344CB8AC3E}">
        <p14:creationId xmlns:p14="http://schemas.microsoft.com/office/powerpoint/2010/main" val="172847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858A62-FE72-978B-BE71-05908D82E1A4}"/>
              </a:ext>
            </a:extLst>
          </p:cNvPr>
          <p:cNvSpPr/>
          <p:nvPr/>
        </p:nvSpPr>
        <p:spPr>
          <a:xfrm>
            <a:off x="0" y="2"/>
            <a:ext cx="10799763" cy="7562057"/>
          </a:xfrm>
          <a:prstGeom prst="rect">
            <a:avLst/>
          </a:prstGeom>
          <a:solidFill>
            <a:schemeClr val="bg2">
              <a:lumMod val="75000"/>
              <a:alpha val="15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a:extLst>
              <a:ext uri="{FF2B5EF4-FFF2-40B4-BE49-F238E27FC236}">
                <a16:creationId xmlns:a16="http://schemas.microsoft.com/office/drawing/2014/main" id="{A586FCEF-4EDF-C2EF-7D81-FEFF7042F350}"/>
              </a:ext>
            </a:extLst>
          </p:cNvPr>
          <p:cNvSpPr>
            <a:spLocks noGrp="1"/>
          </p:cNvSpPr>
          <p:nvPr>
            <p:ph type="dt" sz="half" idx="2"/>
          </p:nvPr>
        </p:nvSpPr>
        <p:spPr>
          <a:xfrm>
            <a:off x="777585" y="7006701"/>
            <a:ext cx="2429947" cy="402483"/>
          </a:xfrm>
          <a:prstGeom prst="rect">
            <a:avLst/>
          </a:prstGeom>
        </p:spPr>
        <p:txBody>
          <a:bodyPr vert="horz" lIns="91440" tIns="45720" rIns="91440" bIns="45720" rtlCol="0" anchor="ctr"/>
          <a:lstStyle>
            <a:lvl1pPr algn="l">
              <a:defRPr sz="800" cap="all" spc="300" baseline="0">
                <a:solidFill>
                  <a:schemeClr val="tx2"/>
                </a:solidFill>
              </a:defRPr>
            </a:lvl1pPr>
          </a:lstStyle>
          <a:p>
            <a:fld id="{0BDC4764-F656-4735-9820-9886F8DF1D6A}" type="datetime1">
              <a:rPr lang="en-US" smtClean="0"/>
              <a:t>9/14/2024</a:t>
            </a:fld>
            <a:endParaRPr lang="en-US" dirty="0"/>
          </a:p>
        </p:txBody>
      </p:sp>
      <p:sp>
        <p:nvSpPr>
          <p:cNvPr id="5" name="Footer Placeholder 4">
            <a:extLst>
              <a:ext uri="{FF2B5EF4-FFF2-40B4-BE49-F238E27FC236}">
                <a16:creationId xmlns:a16="http://schemas.microsoft.com/office/drawing/2014/main" id="{9A4663BC-4D46-C74D-DDF2-9D25B4D96F9B}"/>
              </a:ext>
            </a:extLst>
          </p:cNvPr>
          <p:cNvSpPr>
            <a:spLocks noGrp="1"/>
          </p:cNvSpPr>
          <p:nvPr>
            <p:ph type="ftr" sz="quarter" idx="3"/>
          </p:nvPr>
        </p:nvSpPr>
        <p:spPr>
          <a:xfrm>
            <a:off x="6317862" y="7006701"/>
            <a:ext cx="3806917" cy="402483"/>
          </a:xfrm>
          <a:prstGeom prst="rect">
            <a:avLst/>
          </a:prstGeom>
        </p:spPr>
        <p:txBody>
          <a:bodyPr vert="horz" lIns="91440" tIns="45720" rIns="91440" bIns="45720" rtlCol="0" anchor="ctr"/>
          <a:lstStyle>
            <a:lvl1pPr algn="r">
              <a:defRPr sz="800" cap="all" spc="300" baseline="0">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B71B4EAE-CB5C-D14B-77EF-7B155FA68353}"/>
              </a:ext>
            </a:extLst>
          </p:cNvPr>
          <p:cNvSpPr>
            <a:spLocks noGrp="1"/>
          </p:cNvSpPr>
          <p:nvPr>
            <p:ph type="sldNum" sz="quarter" idx="4"/>
          </p:nvPr>
        </p:nvSpPr>
        <p:spPr>
          <a:xfrm>
            <a:off x="10124777" y="7006701"/>
            <a:ext cx="461690" cy="402483"/>
          </a:xfrm>
          <a:prstGeom prst="rect">
            <a:avLst/>
          </a:prstGeom>
        </p:spPr>
        <p:txBody>
          <a:bodyPr vert="horz" lIns="91440" tIns="45720" rIns="91440" bIns="45720" rtlCol="0" anchor="ctr"/>
          <a:lstStyle>
            <a:lvl1pPr algn="r">
              <a:defRPr sz="1400">
                <a:solidFill>
                  <a:schemeClr val="tx2"/>
                </a:solidFill>
                <a:latin typeface="+mj-lt"/>
              </a:defRPr>
            </a:lvl1pPr>
          </a:lstStyle>
          <a:p>
            <a:fld id="{C68AC1EC-23E2-4F0E-A5A4-674EC8DB954E}" type="slidenum">
              <a:rPr lang="en-US" smtClean="0"/>
              <a:pPr/>
              <a:t>‹#›</a:t>
            </a:fld>
            <a:endParaRPr lang="en-US" dirty="0"/>
          </a:p>
        </p:txBody>
      </p:sp>
    </p:spTree>
    <p:extLst>
      <p:ext uri="{BB962C8B-B14F-4D97-AF65-F5344CB8AC3E}">
        <p14:creationId xmlns:p14="http://schemas.microsoft.com/office/powerpoint/2010/main" val="1092584149"/>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p:txStyles>
    <p:titleStyle>
      <a:lvl1pPr algn="l" defTabSz="914406"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28602" indent="-228602" algn="l" defTabSz="914406" rtl="0" eaLnBrk="1" latinLnBrk="0" hangingPunct="1">
        <a:lnSpc>
          <a:spcPct val="120000"/>
        </a:lnSpc>
        <a:spcBef>
          <a:spcPts val="1000"/>
        </a:spcBef>
        <a:buFont typeface="Arial" panose="020B0604020202020204" pitchFamily="34" charset="0"/>
        <a:buChar char="•"/>
        <a:defRPr sz="1600" kern="1200">
          <a:solidFill>
            <a:schemeClr val="tx2"/>
          </a:solidFill>
          <a:latin typeface="+mn-lt"/>
          <a:ea typeface="+mn-ea"/>
          <a:cs typeface="+mn-cs"/>
        </a:defRPr>
      </a:lvl1pPr>
      <a:lvl2pPr marL="457203" indent="-228602" algn="l" defTabSz="914406"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4" indent="-228602" algn="l" defTabSz="914406"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3pPr>
      <a:lvl4pPr marL="914406" indent="-228602" algn="l" defTabSz="914406"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4pPr>
      <a:lvl5pPr marL="1143008" indent="-228602" algn="l" defTabSz="914406"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40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C2861D-D217-D330-A624-F06C6D878394}"/>
              </a:ext>
            </a:extLst>
          </p:cNvPr>
          <p:cNvPicPr>
            <a:picLocks noChangeAspect="1"/>
          </p:cNvPicPr>
          <p:nvPr/>
        </p:nvPicPr>
        <p:blipFill>
          <a:blip r:embed="rId2">
            <a:extLst>
              <a:ext uri="{28A0092B-C50C-407E-A947-70E740481C1C}">
                <a14:useLocalDpi xmlns:a14="http://schemas.microsoft.com/office/drawing/2010/main" val="0"/>
              </a:ext>
            </a:extLst>
          </a:blip>
          <a:srcRect t="-1" b="1134"/>
          <a:stretch/>
        </p:blipFill>
        <p:spPr>
          <a:xfrm>
            <a:off x="-1046" y="0"/>
            <a:ext cx="10822696" cy="7559675"/>
          </a:xfrm>
          <a:prstGeom prst="rect">
            <a:avLst/>
          </a:prstGeom>
        </p:spPr>
      </p:pic>
      <p:sp>
        <p:nvSpPr>
          <p:cNvPr id="7" name="TextBox 6">
            <a:extLst>
              <a:ext uri="{FF2B5EF4-FFF2-40B4-BE49-F238E27FC236}">
                <a16:creationId xmlns:a16="http://schemas.microsoft.com/office/drawing/2014/main" id="{0ACEB5B0-2FB4-5AB1-600A-029E556587E6}"/>
              </a:ext>
            </a:extLst>
          </p:cNvPr>
          <p:cNvSpPr txBox="1"/>
          <p:nvPr/>
        </p:nvSpPr>
        <p:spPr>
          <a:xfrm>
            <a:off x="943200" y="3483378"/>
            <a:ext cx="5400000" cy="769441"/>
          </a:xfrm>
          <a:prstGeom prst="rect">
            <a:avLst/>
          </a:prstGeom>
          <a:noFill/>
        </p:spPr>
        <p:txBody>
          <a:bodyPr wrap="square">
            <a:spAutoFit/>
          </a:bodyPr>
          <a:lstStyle/>
          <a:p>
            <a:r>
              <a:rPr lang="en-US" sz="4400" i="0" u="none" strike="noStrike" baseline="0" dirty="0">
                <a:solidFill>
                  <a:schemeClr val="bg1"/>
                </a:solidFill>
                <a:latin typeface="Montserrat ExtraBold" panose="00000900000000000000" pitchFamily="2" charset="-18"/>
              </a:rPr>
              <a:t>Young Roads</a:t>
            </a:r>
            <a:endParaRPr lang="en-US" sz="4000" dirty="0">
              <a:solidFill>
                <a:schemeClr val="bg1"/>
              </a:solidFill>
              <a:latin typeface="Montserrat ExtraBold" panose="00000900000000000000" pitchFamily="2" charset="-18"/>
            </a:endParaRPr>
          </a:p>
        </p:txBody>
      </p:sp>
      <p:sp>
        <p:nvSpPr>
          <p:cNvPr id="8" name="TextBox 7">
            <a:extLst>
              <a:ext uri="{FF2B5EF4-FFF2-40B4-BE49-F238E27FC236}">
                <a16:creationId xmlns:a16="http://schemas.microsoft.com/office/drawing/2014/main" id="{916B48B4-EC5A-CC51-BE26-50E09245D7C4}"/>
              </a:ext>
            </a:extLst>
          </p:cNvPr>
          <p:cNvSpPr txBox="1"/>
          <p:nvPr/>
        </p:nvSpPr>
        <p:spPr>
          <a:xfrm>
            <a:off x="943200" y="4269137"/>
            <a:ext cx="8092800" cy="769441"/>
          </a:xfrm>
          <a:prstGeom prst="rect">
            <a:avLst/>
          </a:prstGeom>
          <a:noFill/>
        </p:spPr>
        <p:txBody>
          <a:bodyPr wrap="square">
            <a:spAutoFit/>
          </a:bodyPr>
          <a:lstStyle/>
          <a:p>
            <a:r>
              <a:rPr lang="cs-CZ" sz="4400" b="0" i="0" u="none" strike="noStrike" baseline="0" dirty="0">
                <a:solidFill>
                  <a:schemeClr val="bg1"/>
                </a:solidFill>
                <a:latin typeface="Montserrat Medium" panose="00000600000000000000" pitchFamily="2" charset="-18"/>
              </a:rPr>
              <a:t>Nabídka pro partnery</a:t>
            </a:r>
            <a:endParaRPr lang="cs-CZ" sz="4000" dirty="0">
              <a:solidFill>
                <a:schemeClr val="bg1"/>
              </a:solidFill>
              <a:latin typeface="Montserrat Medium" panose="00000600000000000000" pitchFamily="2" charset="-18"/>
            </a:endParaRPr>
          </a:p>
        </p:txBody>
      </p:sp>
      <p:sp>
        <p:nvSpPr>
          <p:cNvPr id="10" name="TextBox 9">
            <a:extLst>
              <a:ext uri="{FF2B5EF4-FFF2-40B4-BE49-F238E27FC236}">
                <a16:creationId xmlns:a16="http://schemas.microsoft.com/office/drawing/2014/main" id="{F241C23C-E243-7D47-188D-D6920EEF7F71}"/>
              </a:ext>
            </a:extLst>
          </p:cNvPr>
          <p:cNvSpPr txBox="1"/>
          <p:nvPr/>
        </p:nvSpPr>
        <p:spPr>
          <a:xfrm>
            <a:off x="971988" y="5038578"/>
            <a:ext cx="9215503" cy="769441"/>
          </a:xfrm>
          <a:prstGeom prst="rect">
            <a:avLst/>
          </a:prstGeom>
          <a:noFill/>
        </p:spPr>
        <p:txBody>
          <a:bodyPr wrap="square">
            <a:spAutoFit/>
          </a:bodyPr>
          <a:lstStyle/>
          <a:p>
            <a:r>
              <a:rPr lang="cs-CZ" sz="4400" dirty="0">
                <a:solidFill>
                  <a:schemeClr val="bg1"/>
                </a:solidFill>
                <a:latin typeface="Montserrat Medium" panose="00000600000000000000" pitchFamily="2" charset="-18"/>
              </a:rPr>
              <a:t>„Buďme vidět očima studentů“</a:t>
            </a:r>
            <a:endParaRPr lang="cs-CZ" sz="4000" dirty="0">
              <a:solidFill>
                <a:schemeClr val="bg1"/>
              </a:solidFill>
              <a:latin typeface="Montserrat Medium" panose="00000600000000000000" pitchFamily="2" charset="-18"/>
            </a:endParaRPr>
          </a:p>
        </p:txBody>
      </p:sp>
      <p:sp>
        <p:nvSpPr>
          <p:cNvPr id="4" name="Rectangle 3">
            <a:extLst>
              <a:ext uri="{FF2B5EF4-FFF2-40B4-BE49-F238E27FC236}">
                <a16:creationId xmlns:a16="http://schemas.microsoft.com/office/drawing/2014/main" id="{162070AA-A356-7593-5188-43D5CF9F0BEE}"/>
              </a:ext>
            </a:extLst>
          </p:cNvPr>
          <p:cNvSpPr/>
          <p:nvPr/>
        </p:nvSpPr>
        <p:spPr>
          <a:xfrm>
            <a:off x="-21888" y="6372000"/>
            <a:ext cx="10843537" cy="11876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087661A-B425-A82A-535E-41F40591E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0" y="720000"/>
            <a:ext cx="1079999" cy="1079999"/>
          </a:xfrm>
          <a:prstGeom prst="rect">
            <a:avLst/>
          </a:prstGeom>
        </p:spPr>
      </p:pic>
      <p:pic>
        <p:nvPicPr>
          <p:cNvPr id="15" name="Picture 14">
            <a:extLst>
              <a:ext uri="{FF2B5EF4-FFF2-40B4-BE49-F238E27FC236}">
                <a16:creationId xmlns:a16="http://schemas.microsoft.com/office/drawing/2014/main" id="{799CB3B2-DE2C-FBE6-FAAE-578A560FCD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202" y="6740300"/>
            <a:ext cx="1211870" cy="484748"/>
          </a:xfrm>
          <a:prstGeom prst="rect">
            <a:avLst/>
          </a:prstGeom>
        </p:spPr>
      </p:pic>
      <p:pic>
        <p:nvPicPr>
          <p:cNvPr id="17" name="Picture 16">
            <a:extLst>
              <a:ext uri="{FF2B5EF4-FFF2-40B4-BE49-F238E27FC236}">
                <a16:creationId xmlns:a16="http://schemas.microsoft.com/office/drawing/2014/main" id="{C94C712B-B3CE-1B0B-EAB2-C86311279D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1609" y="6739061"/>
            <a:ext cx="1085730" cy="443340"/>
          </a:xfrm>
          <a:prstGeom prst="rect">
            <a:avLst/>
          </a:prstGeom>
        </p:spPr>
      </p:pic>
      <p:pic>
        <p:nvPicPr>
          <p:cNvPr id="19" name="Picture 18">
            <a:extLst>
              <a:ext uri="{FF2B5EF4-FFF2-40B4-BE49-F238E27FC236}">
                <a16:creationId xmlns:a16="http://schemas.microsoft.com/office/drawing/2014/main" id="{4CAF6CE6-58F7-8402-265D-71ACD7667C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6507" y="6757983"/>
            <a:ext cx="1115801" cy="414706"/>
          </a:xfrm>
          <a:prstGeom prst="rect">
            <a:avLst/>
          </a:prstGeom>
        </p:spPr>
      </p:pic>
      <p:pic>
        <p:nvPicPr>
          <p:cNvPr id="21" name="Picture 20">
            <a:extLst>
              <a:ext uri="{FF2B5EF4-FFF2-40B4-BE49-F238E27FC236}">
                <a16:creationId xmlns:a16="http://schemas.microsoft.com/office/drawing/2014/main" id="{C1AEFD2F-1424-8046-D156-E61BF1E336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4687" y="6757983"/>
            <a:ext cx="1192847" cy="427437"/>
          </a:xfrm>
          <a:prstGeom prst="rect">
            <a:avLst/>
          </a:prstGeom>
        </p:spPr>
      </p:pic>
      <p:pic>
        <p:nvPicPr>
          <p:cNvPr id="23" name="Picture 22">
            <a:extLst>
              <a:ext uri="{FF2B5EF4-FFF2-40B4-BE49-F238E27FC236}">
                <a16:creationId xmlns:a16="http://schemas.microsoft.com/office/drawing/2014/main" id="{2B092A44-87C9-D1CB-C3F6-5D298D3858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45135" y="6757983"/>
            <a:ext cx="1534522" cy="381073"/>
          </a:xfrm>
          <a:prstGeom prst="rect">
            <a:avLst/>
          </a:prstGeom>
        </p:spPr>
      </p:pic>
      <p:pic>
        <p:nvPicPr>
          <p:cNvPr id="25" name="Picture 24">
            <a:extLst>
              <a:ext uri="{FF2B5EF4-FFF2-40B4-BE49-F238E27FC236}">
                <a16:creationId xmlns:a16="http://schemas.microsoft.com/office/drawing/2014/main" id="{FCC74AC6-8A09-B361-C462-5B13180956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56799" y="6659489"/>
            <a:ext cx="1362721" cy="531462"/>
          </a:xfrm>
          <a:prstGeom prst="rect">
            <a:avLst/>
          </a:prstGeom>
        </p:spPr>
      </p:pic>
    </p:spTree>
    <p:extLst>
      <p:ext uri="{BB962C8B-B14F-4D97-AF65-F5344CB8AC3E}">
        <p14:creationId xmlns:p14="http://schemas.microsoft.com/office/powerpoint/2010/main" val="1139818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AE7ACA-4144-7524-7417-2DD9373AD394}"/>
              </a:ext>
            </a:extLst>
          </p:cNvPr>
          <p:cNvSpPr>
            <a:spLocks noGrp="1"/>
          </p:cNvSpPr>
          <p:nvPr>
            <p:ph type="sldNum" sz="quarter" idx="12"/>
          </p:nvPr>
        </p:nvSpPr>
        <p:spPr/>
        <p:txBody>
          <a:bodyPr/>
          <a:lstStyle/>
          <a:p>
            <a:fld id="{C68AC1EC-23E2-4F0E-A5A4-674EC8DB954E}" type="slidenum">
              <a:rPr lang="en-US" smtClean="0"/>
              <a:pPr/>
              <a:t>10</a:t>
            </a:fld>
            <a:endParaRPr lang="en-US" dirty="0"/>
          </a:p>
        </p:txBody>
      </p:sp>
      <p:sp>
        <p:nvSpPr>
          <p:cNvPr id="4" name="TextBox 3">
            <a:extLst>
              <a:ext uri="{FF2B5EF4-FFF2-40B4-BE49-F238E27FC236}">
                <a16:creationId xmlns:a16="http://schemas.microsoft.com/office/drawing/2014/main" id="{7A0D814C-FC66-9924-79CD-60D95EA81A13}"/>
              </a:ext>
            </a:extLst>
          </p:cNvPr>
          <p:cNvSpPr txBox="1"/>
          <p:nvPr/>
        </p:nvSpPr>
        <p:spPr>
          <a:xfrm>
            <a:off x="1079999" y="2340000"/>
            <a:ext cx="9044777" cy="1231106"/>
          </a:xfrm>
          <a:prstGeom prst="rect">
            <a:avLst/>
          </a:prstGeom>
          <a:noFill/>
        </p:spPr>
        <p:txBody>
          <a:bodyPr wrap="square" lIns="0" tIns="0" rIns="0" bIns="0">
            <a:spAutoFit/>
          </a:bodyPr>
          <a:lstStyle/>
          <a:p>
            <a:r>
              <a:rPr lang="en-US" sz="4000" dirty="0">
                <a:solidFill>
                  <a:schemeClr val="bg1"/>
                </a:solidFill>
                <a:latin typeface="Montserrat ExtraBold" panose="00000900000000000000" pitchFamily="2" charset="-18"/>
              </a:rPr>
              <a:t>Mapa Young Roads</a:t>
            </a:r>
          </a:p>
          <a:p>
            <a:r>
              <a:rPr lang="en-US" sz="4000" dirty="0">
                <a:solidFill>
                  <a:schemeClr val="bg1"/>
                </a:solidFill>
                <a:latin typeface="Montserrat ExtraBold" panose="00000900000000000000" pitchFamily="2" charset="-18"/>
              </a:rPr>
              <a:t>a </a:t>
            </a:r>
            <a:r>
              <a:rPr lang="en-US" sz="4000" dirty="0" err="1">
                <a:solidFill>
                  <a:schemeClr val="bg1"/>
                </a:solidFill>
                <a:latin typeface="Montserrat ExtraBold" panose="00000900000000000000" pitchFamily="2" charset="-18"/>
              </a:rPr>
              <a:t>Partne</a:t>
            </a:r>
            <a:r>
              <a:rPr lang="cs-CZ" sz="4000" dirty="0" err="1">
                <a:solidFill>
                  <a:schemeClr val="bg1"/>
                </a:solidFill>
                <a:latin typeface="Montserrat ExtraBold" panose="00000900000000000000" pitchFamily="2" charset="-18"/>
              </a:rPr>
              <a:t>ři</a:t>
            </a:r>
            <a:endParaRPr lang="cs-CZ" sz="4000" dirty="0">
              <a:solidFill>
                <a:schemeClr val="bg1"/>
              </a:solidFill>
              <a:latin typeface="Montserrat ExtraBold" panose="00000900000000000000" pitchFamily="2" charset="-18"/>
            </a:endParaRPr>
          </a:p>
        </p:txBody>
      </p:sp>
      <p:sp>
        <p:nvSpPr>
          <p:cNvPr id="6" name="TextBox 5">
            <a:extLst>
              <a:ext uri="{FF2B5EF4-FFF2-40B4-BE49-F238E27FC236}">
                <a16:creationId xmlns:a16="http://schemas.microsoft.com/office/drawing/2014/main" id="{7A3115A6-3EA8-FE70-2E98-0BF7AEA69E89}"/>
              </a:ext>
            </a:extLst>
          </p:cNvPr>
          <p:cNvSpPr txBox="1"/>
          <p:nvPr/>
        </p:nvSpPr>
        <p:spPr>
          <a:xfrm>
            <a:off x="1080000" y="3988569"/>
            <a:ext cx="4932000" cy="2480807"/>
          </a:xfrm>
          <a:prstGeom prst="rect">
            <a:avLst/>
          </a:prstGeom>
          <a:noFill/>
        </p:spPr>
        <p:txBody>
          <a:bodyPr wrap="square" lIns="0" tIns="0" rIns="0" bIns="0">
            <a:spAutoFit/>
          </a:bodyPr>
          <a:lstStyle/>
          <a:p>
            <a:pPr>
              <a:lnSpc>
                <a:spcPts val="2800"/>
              </a:lnSpc>
              <a:spcBef>
                <a:spcPts val="200"/>
              </a:spcBef>
            </a:pPr>
            <a:r>
              <a:rPr lang="cs-CZ" sz="1800" dirty="0">
                <a:solidFill>
                  <a:schemeClr val="bg1"/>
                </a:solidFill>
                <a:latin typeface="Montserrat Medium" panose="00000600000000000000" pitchFamily="2" charset="-18"/>
              </a:rPr>
              <a:t>V rámci permanentních </a:t>
            </a:r>
            <a:r>
              <a:rPr lang="cs-CZ" sz="1800" dirty="0" err="1">
                <a:solidFill>
                  <a:schemeClr val="bg1"/>
                </a:solidFill>
                <a:latin typeface="Montserrat Medium" panose="00000600000000000000" pitchFamily="2" charset="-18"/>
              </a:rPr>
              <a:t>stories</a:t>
            </a:r>
            <a:r>
              <a:rPr lang="cs-CZ" sz="1800" dirty="0">
                <a:solidFill>
                  <a:schemeClr val="bg1"/>
                </a:solidFill>
                <a:latin typeface="Montserrat Medium" panose="00000600000000000000" pitchFamily="2" charset="-18"/>
              </a:rPr>
              <a:t> bude vaší organizaci věnován krátký profil, včetně odkazu na kariérní stránku. Zároveň budete zařazeni do interaktivní mapy </a:t>
            </a:r>
            <a:r>
              <a:rPr lang="cs-CZ" sz="1800" dirty="0" err="1">
                <a:solidFill>
                  <a:schemeClr val="bg1"/>
                </a:solidFill>
                <a:latin typeface="Montserrat Medium" panose="00000600000000000000" pitchFamily="2" charset="-18"/>
              </a:rPr>
              <a:t>Young</a:t>
            </a:r>
            <a:r>
              <a:rPr lang="cs-CZ" sz="1800" dirty="0">
                <a:solidFill>
                  <a:schemeClr val="bg1"/>
                </a:solidFill>
                <a:latin typeface="Montserrat Medium" panose="00000600000000000000" pitchFamily="2" charset="-18"/>
              </a:rPr>
              <a:t> </a:t>
            </a:r>
            <a:r>
              <a:rPr lang="cs-CZ" sz="1800" dirty="0" err="1">
                <a:solidFill>
                  <a:schemeClr val="bg1"/>
                </a:solidFill>
                <a:latin typeface="Montserrat Medium" panose="00000600000000000000" pitchFamily="2" charset="-18"/>
              </a:rPr>
              <a:t>Roads</a:t>
            </a:r>
            <a:r>
              <a:rPr lang="cs-CZ" sz="1800" dirty="0">
                <a:solidFill>
                  <a:schemeClr val="bg1"/>
                </a:solidFill>
                <a:latin typeface="Montserrat Medium" panose="00000600000000000000" pitchFamily="2" charset="-18"/>
              </a:rPr>
              <a:t>, která potenciálním zaměstnancům ukáže, kde všude vás mohou najít!</a:t>
            </a:r>
          </a:p>
        </p:txBody>
      </p:sp>
      <p:sp>
        <p:nvSpPr>
          <p:cNvPr id="3" name="TextBox 2">
            <a:extLst>
              <a:ext uri="{FF2B5EF4-FFF2-40B4-BE49-F238E27FC236}">
                <a16:creationId xmlns:a16="http://schemas.microsoft.com/office/drawing/2014/main" id="{A1FDDD3A-4B98-C642-C31C-CCF72B25A2B3}"/>
              </a:ext>
            </a:extLst>
          </p:cNvPr>
          <p:cNvSpPr txBox="1"/>
          <p:nvPr/>
        </p:nvSpPr>
        <p:spPr>
          <a:xfrm>
            <a:off x="2203200" y="922100"/>
            <a:ext cx="5032800" cy="711092"/>
          </a:xfrm>
          <a:prstGeom prst="rect">
            <a:avLst/>
          </a:prstGeom>
          <a:noFill/>
        </p:spPr>
        <p:txBody>
          <a:bodyPr wrap="square" lIns="0" tIns="0" rIns="0" bIns="0">
            <a:spAutoFit/>
          </a:bodyPr>
          <a:lstStyle/>
          <a:p>
            <a:pPr>
              <a:lnSpc>
                <a:spcPts val="2800"/>
              </a:lnSpc>
              <a:spcBef>
                <a:spcPts val="200"/>
              </a:spcBef>
            </a:pPr>
            <a:r>
              <a:rPr lang="cs-CZ" sz="1800" dirty="0">
                <a:solidFill>
                  <a:schemeClr val="bg1"/>
                </a:solidFill>
                <a:latin typeface="Montserrat Medium" panose="00000600000000000000" pitchFamily="2" charset="-18"/>
              </a:rPr>
              <a:t>Benefity</a:t>
            </a:r>
          </a:p>
          <a:p>
            <a:pPr>
              <a:lnSpc>
                <a:spcPts val="2800"/>
              </a:lnSpc>
              <a:spcBef>
                <a:spcPts val="200"/>
              </a:spcBef>
            </a:pPr>
            <a:r>
              <a:rPr lang="cs-CZ" sz="1800" dirty="0">
                <a:solidFill>
                  <a:schemeClr val="bg1"/>
                </a:solidFill>
                <a:latin typeface="Montserrat Medium" panose="00000600000000000000" pitchFamily="2" charset="-18"/>
              </a:rPr>
              <a:t>pro partnery</a:t>
            </a:r>
          </a:p>
        </p:txBody>
      </p:sp>
      <p:pic>
        <p:nvPicPr>
          <p:cNvPr id="7" name="Picture 6">
            <a:extLst>
              <a:ext uri="{FF2B5EF4-FFF2-40B4-BE49-F238E27FC236}">
                <a16:creationId xmlns:a16="http://schemas.microsoft.com/office/drawing/2014/main" id="{565A19CF-4D25-FC72-FB0A-983307EE0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1365" y="1399641"/>
            <a:ext cx="3067418" cy="5386274"/>
          </a:xfrm>
          <a:prstGeom prst="rect">
            <a:avLst/>
          </a:prstGeom>
        </p:spPr>
      </p:pic>
      <p:pic>
        <p:nvPicPr>
          <p:cNvPr id="9" name="Picture 8">
            <a:extLst>
              <a:ext uri="{FF2B5EF4-FFF2-40B4-BE49-F238E27FC236}">
                <a16:creationId xmlns:a16="http://schemas.microsoft.com/office/drawing/2014/main" id="{D29E9786-FD88-5AC0-F971-C0FC7585A645}"/>
              </a:ext>
            </a:extLst>
          </p:cNvPr>
          <p:cNvPicPr>
            <a:picLocks noChangeAspect="1"/>
          </p:cNvPicPr>
          <p:nvPr/>
        </p:nvPicPr>
        <p:blipFill>
          <a:blip r:embed="rId4"/>
          <a:stretch>
            <a:fillRect/>
          </a:stretch>
        </p:blipFill>
        <p:spPr>
          <a:xfrm>
            <a:off x="7473372" y="773760"/>
            <a:ext cx="3686836" cy="6341356"/>
          </a:xfrm>
          <a:prstGeom prst="rect">
            <a:avLst/>
          </a:prstGeom>
        </p:spPr>
      </p:pic>
    </p:spTree>
    <p:extLst>
      <p:ext uri="{BB962C8B-B14F-4D97-AF65-F5344CB8AC3E}">
        <p14:creationId xmlns:p14="http://schemas.microsoft.com/office/powerpoint/2010/main" val="1679067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AE7ACA-4144-7524-7417-2DD9373AD394}"/>
              </a:ext>
            </a:extLst>
          </p:cNvPr>
          <p:cNvSpPr>
            <a:spLocks noGrp="1"/>
          </p:cNvSpPr>
          <p:nvPr>
            <p:ph type="sldNum" sz="quarter" idx="12"/>
          </p:nvPr>
        </p:nvSpPr>
        <p:spPr/>
        <p:txBody>
          <a:bodyPr/>
          <a:lstStyle/>
          <a:p>
            <a:fld id="{C68AC1EC-23E2-4F0E-A5A4-674EC8DB954E}" type="slidenum">
              <a:rPr lang="en-US" smtClean="0"/>
              <a:pPr/>
              <a:t>11</a:t>
            </a:fld>
            <a:endParaRPr lang="en-US" dirty="0"/>
          </a:p>
        </p:txBody>
      </p:sp>
      <p:sp>
        <p:nvSpPr>
          <p:cNvPr id="4" name="TextBox 3">
            <a:extLst>
              <a:ext uri="{FF2B5EF4-FFF2-40B4-BE49-F238E27FC236}">
                <a16:creationId xmlns:a16="http://schemas.microsoft.com/office/drawing/2014/main" id="{7A0D814C-FC66-9924-79CD-60D95EA81A13}"/>
              </a:ext>
            </a:extLst>
          </p:cNvPr>
          <p:cNvSpPr txBox="1"/>
          <p:nvPr/>
        </p:nvSpPr>
        <p:spPr>
          <a:xfrm>
            <a:off x="1080000" y="2340000"/>
            <a:ext cx="9215068" cy="1231106"/>
          </a:xfrm>
          <a:prstGeom prst="rect">
            <a:avLst/>
          </a:prstGeom>
          <a:noFill/>
        </p:spPr>
        <p:txBody>
          <a:bodyPr wrap="square" lIns="0" tIns="0" rIns="0" bIns="0">
            <a:spAutoFit/>
          </a:bodyPr>
          <a:lstStyle/>
          <a:p>
            <a:r>
              <a:rPr lang="pl-PL" sz="4000" dirty="0">
                <a:solidFill>
                  <a:schemeClr val="bg1"/>
                </a:solidFill>
                <a:latin typeface="Montserrat ExtraBold" panose="00000900000000000000" pitchFamily="2" charset="-18"/>
              </a:rPr>
              <a:t>Odkaz na váš</a:t>
            </a:r>
          </a:p>
          <a:p>
            <a:r>
              <a:rPr lang="pl-PL" sz="4000" dirty="0">
                <a:solidFill>
                  <a:schemeClr val="bg1"/>
                </a:solidFill>
                <a:latin typeface="Montserrat ExtraBold" panose="00000900000000000000" pitchFamily="2" charset="-18"/>
              </a:rPr>
              <a:t>kariérní web</a:t>
            </a:r>
            <a:endParaRPr lang="cs-CZ" sz="4000" dirty="0">
              <a:solidFill>
                <a:schemeClr val="bg1"/>
              </a:solidFill>
              <a:latin typeface="Montserrat ExtraBold" panose="00000900000000000000" pitchFamily="2" charset="-18"/>
            </a:endParaRPr>
          </a:p>
        </p:txBody>
      </p:sp>
      <p:sp>
        <p:nvSpPr>
          <p:cNvPr id="6" name="TextBox 5">
            <a:extLst>
              <a:ext uri="{FF2B5EF4-FFF2-40B4-BE49-F238E27FC236}">
                <a16:creationId xmlns:a16="http://schemas.microsoft.com/office/drawing/2014/main" id="{7A3115A6-3EA8-FE70-2E98-0BF7AEA69E89}"/>
              </a:ext>
            </a:extLst>
          </p:cNvPr>
          <p:cNvSpPr txBox="1"/>
          <p:nvPr/>
        </p:nvSpPr>
        <p:spPr>
          <a:xfrm>
            <a:off x="1080000" y="3988569"/>
            <a:ext cx="5901713" cy="1762662"/>
          </a:xfrm>
          <a:prstGeom prst="rect">
            <a:avLst/>
          </a:prstGeom>
          <a:noFill/>
        </p:spPr>
        <p:txBody>
          <a:bodyPr wrap="square" lIns="0" tIns="0" rIns="0" bIns="0">
            <a:spAutoFit/>
          </a:bodyPr>
          <a:lstStyle/>
          <a:p>
            <a:pPr>
              <a:lnSpc>
                <a:spcPts val="2800"/>
              </a:lnSpc>
              <a:spcBef>
                <a:spcPts val="200"/>
              </a:spcBef>
            </a:pPr>
            <a:r>
              <a:rPr lang="cs-CZ" sz="1800" dirty="0">
                <a:solidFill>
                  <a:schemeClr val="bg1"/>
                </a:solidFill>
                <a:latin typeface="Montserrat Medium" panose="00000600000000000000" pitchFamily="2" charset="-18"/>
              </a:rPr>
              <a:t>Profil </a:t>
            </a:r>
            <a:r>
              <a:rPr lang="cs-CZ" sz="1800" dirty="0" err="1">
                <a:solidFill>
                  <a:schemeClr val="bg1"/>
                </a:solidFill>
                <a:latin typeface="Montserrat Medium" panose="00000600000000000000" pitchFamily="2" charset="-18"/>
              </a:rPr>
              <a:t>Young</a:t>
            </a:r>
            <a:r>
              <a:rPr lang="cs-CZ" sz="1800" dirty="0">
                <a:solidFill>
                  <a:schemeClr val="bg1"/>
                </a:solidFill>
                <a:latin typeface="Montserrat Medium" panose="00000600000000000000" pitchFamily="2" charset="-18"/>
              </a:rPr>
              <a:t> </a:t>
            </a:r>
            <a:r>
              <a:rPr lang="cs-CZ" sz="1800" dirty="0" err="1">
                <a:solidFill>
                  <a:schemeClr val="bg1"/>
                </a:solidFill>
                <a:latin typeface="Montserrat Medium" panose="00000600000000000000" pitchFamily="2" charset="-18"/>
              </a:rPr>
              <a:t>Roads</a:t>
            </a:r>
            <a:r>
              <a:rPr lang="cs-CZ" sz="1800" dirty="0">
                <a:solidFill>
                  <a:schemeClr val="bg1"/>
                </a:solidFill>
                <a:latin typeface="Montserrat Medium" panose="00000600000000000000" pitchFamily="2" charset="-18"/>
              </a:rPr>
              <a:t> je propojen s webovým rozcestníkem, kam diváci přicházejí pro podrobné informace, zajímavý obsah a novinky. Jako partner projektu budete mít přímý odkaz na Váš kariérní web právě v tomto rozcestníku.</a:t>
            </a:r>
          </a:p>
        </p:txBody>
      </p:sp>
      <p:sp>
        <p:nvSpPr>
          <p:cNvPr id="3" name="TextBox 2">
            <a:extLst>
              <a:ext uri="{FF2B5EF4-FFF2-40B4-BE49-F238E27FC236}">
                <a16:creationId xmlns:a16="http://schemas.microsoft.com/office/drawing/2014/main" id="{A1FDDD3A-4B98-C642-C31C-CCF72B25A2B3}"/>
              </a:ext>
            </a:extLst>
          </p:cNvPr>
          <p:cNvSpPr txBox="1"/>
          <p:nvPr/>
        </p:nvSpPr>
        <p:spPr>
          <a:xfrm>
            <a:off x="2203200" y="922100"/>
            <a:ext cx="5032800" cy="711092"/>
          </a:xfrm>
          <a:prstGeom prst="rect">
            <a:avLst/>
          </a:prstGeom>
          <a:noFill/>
        </p:spPr>
        <p:txBody>
          <a:bodyPr wrap="square" lIns="0" tIns="0" rIns="0" bIns="0">
            <a:spAutoFit/>
          </a:bodyPr>
          <a:lstStyle/>
          <a:p>
            <a:pPr>
              <a:lnSpc>
                <a:spcPts val="2800"/>
              </a:lnSpc>
              <a:spcBef>
                <a:spcPts val="200"/>
              </a:spcBef>
            </a:pPr>
            <a:r>
              <a:rPr lang="cs-CZ" sz="1800" dirty="0">
                <a:solidFill>
                  <a:schemeClr val="bg1"/>
                </a:solidFill>
                <a:latin typeface="Montserrat Medium" panose="00000600000000000000" pitchFamily="2" charset="-18"/>
              </a:rPr>
              <a:t>Benefity</a:t>
            </a:r>
          </a:p>
          <a:p>
            <a:pPr>
              <a:lnSpc>
                <a:spcPts val="2800"/>
              </a:lnSpc>
              <a:spcBef>
                <a:spcPts val="200"/>
              </a:spcBef>
            </a:pPr>
            <a:r>
              <a:rPr lang="cs-CZ" sz="1800" dirty="0">
                <a:solidFill>
                  <a:schemeClr val="bg1"/>
                </a:solidFill>
                <a:latin typeface="Montserrat Medium" panose="00000600000000000000" pitchFamily="2" charset="-18"/>
              </a:rPr>
              <a:t>pro partnery</a:t>
            </a:r>
          </a:p>
        </p:txBody>
      </p:sp>
      <p:pic>
        <p:nvPicPr>
          <p:cNvPr id="7" name="Picture 6">
            <a:extLst>
              <a:ext uri="{FF2B5EF4-FFF2-40B4-BE49-F238E27FC236}">
                <a16:creationId xmlns:a16="http://schemas.microsoft.com/office/drawing/2014/main" id="{EC6284B3-35A9-555C-59D0-C4D0A81CB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421" y="1030100"/>
            <a:ext cx="3931468" cy="6306874"/>
          </a:xfrm>
          <a:prstGeom prst="rect">
            <a:avLst/>
          </a:prstGeom>
        </p:spPr>
      </p:pic>
    </p:spTree>
    <p:extLst>
      <p:ext uri="{BB962C8B-B14F-4D97-AF65-F5344CB8AC3E}">
        <p14:creationId xmlns:p14="http://schemas.microsoft.com/office/powerpoint/2010/main" val="1173142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C2861D-D217-D330-A624-F06C6D878394}"/>
              </a:ext>
            </a:extLst>
          </p:cNvPr>
          <p:cNvPicPr>
            <a:picLocks noChangeAspect="1"/>
          </p:cNvPicPr>
          <p:nvPr/>
        </p:nvPicPr>
        <p:blipFill>
          <a:blip r:embed="rId2">
            <a:extLst>
              <a:ext uri="{28A0092B-C50C-407E-A947-70E740481C1C}">
                <a14:useLocalDpi xmlns:a14="http://schemas.microsoft.com/office/drawing/2010/main" val="0"/>
              </a:ext>
            </a:extLst>
          </a:blip>
          <a:srcRect t="-1" b="1134"/>
          <a:stretch/>
        </p:blipFill>
        <p:spPr>
          <a:xfrm>
            <a:off x="-1046" y="0"/>
            <a:ext cx="10822696" cy="7559675"/>
          </a:xfrm>
          <a:prstGeom prst="rect">
            <a:avLst/>
          </a:prstGeom>
        </p:spPr>
      </p:pic>
      <p:sp>
        <p:nvSpPr>
          <p:cNvPr id="7" name="TextBox 6">
            <a:extLst>
              <a:ext uri="{FF2B5EF4-FFF2-40B4-BE49-F238E27FC236}">
                <a16:creationId xmlns:a16="http://schemas.microsoft.com/office/drawing/2014/main" id="{0ACEB5B0-2FB4-5AB1-600A-029E556587E6}"/>
              </a:ext>
            </a:extLst>
          </p:cNvPr>
          <p:cNvSpPr txBox="1"/>
          <p:nvPr/>
        </p:nvSpPr>
        <p:spPr>
          <a:xfrm>
            <a:off x="943200" y="4245506"/>
            <a:ext cx="6688800" cy="1446550"/>
          </a:xfrm>
          <a:prstGeom prst="rect">
            <a:avLst/>
          </a:prstGeom>
          <a:noFill/>
        </p:spPr>
        <p:txBody>
          <a:bodyPr wrap="square">
            <a:spAutoFit/>
          </a:bodyPr>
          <a:lstStyle/>
          <a:p>
            <a:r>
              <a:rPr lang="en-US" sz="4400" i="0" u="none" strike="noStrike" baseline="0" dirty="0">
                <a:solidFill>
                  <a:schemeClr val="bg1"/>
                </a:solidFill>
                <a:latin typeface="Montserrat ExtraBold" panose="00000900000000000000" pitchFamily="2" charset="-18"/>
              </a:rPr>
              <a:t>Young Roads</a:t>
            </a:r>
          </a:p>
          <a:p>
            <a:r>
              <a:rPr lang="en-US" sz="4400" i="0" u="none" strike="noStrike" baseline="0" dirty="0">
                <a:solidFill>
                  <a:schemeClr val="bg1"/>
                </a:solidFill>
                <a:latin typeface="Montserrat ExtraBold" panose="00000900000000000000" pitchFamily="2" charset="-18"/>
              </a:rPr>
              <a:t>se </a:t>
            </a:r>
            <a:r>
              <a:rPr lang="en-US" sz="4400" i="0" u="none" strike="noStrike" baseline="0" dirty="0" err="1">
                <a:solidFill>
                  <a:schemeClr val="bg1"/>
                </a:solidFill>
                <a:latin typeface="Montserrat ExtraBold" panose="00000900000000000000" pitchFamily="2" charset="-18"/>
              </a:rPr>
              <a:t>těší</a:t>
            </a:r>
            <a:r>
              <a:rPr lang="en-US" sz="4400" i="0" u="none" strike="noStrike" baseline="0" dirty="0">
                <a:solidFill>
                  <a:schemeClr val="bg1"/>
                </a:solidFill>
                <a:latin typeface="Montserrat ExtraBold" panose="00000900000000000000" pitchFamily="2" charset="-18"/>
              </a:rPr>
              <a:t> </a:t>
            </a:r>
            <a:r>
              <a:rPr lang="en-US" sz="4400" i="0" u="none" strike="noStrike" baseline="0" dirty="0" err="1">
                <a:solidFill>
                  <a:schemeClr val="bg1"/>
                </a:solidFill>
                <a:latin typeface="Montserrat ExtraBold" panose="00000900000000000000" pitchFamily="2" charset="-18"/>
              </a:rPr>
              <a:t>na</a:t>
            </a:r>
            <a:r>
              <a:rPr lang="en-US" sz="4400" i="0" u="none" strike="noStrike" baseline="0" dirty="0">
                <a:solidFill>
                  <a:schemeClr val="bg1"/>
                </a:solidFill>
                <a:latin typeface="Montserrat ExtraBold" panose="00000900000000000000" pitchFamily="2" charset="-18"/>
              </a:rPr>
              <a:t> </a:t>
            </a:r>
            <a:r>
              <a:rPr lang="en-US" sz="4400" i="0" u="none" strike="noStrike" baseline="0" dirty="0" err="1">
                <a:solidFill>
                  <a:schemeClr val="bg1"/>
                </a:solidFill>
                <a:latin typeface="Montserrat ExtraBold" panose="00000900000000000000" pitchFamily="2" charset="-18"/>
              </a:rPr>
              <a:t>spolupráci</a:t>
            </a:r>
            <a:r>
              <a:rPr lang="en-US" sz="4400" i="0" u="none" strike="noStrike" baseline="0" dirty="0">
                <a:solidFill>
                  <a:schemeClr val="bg1"/>
                </a:solidFill>
                <a:latin typeface="Montserrat ExtraBold" panose="00000900000000000000" pitchFamily="2" charset="-18"/>
              </a:rPr>
              <a:t>!</a:t>
            </a:r>
            <a:endParaRPr lang="en-US" sz="4000" dirty="0">
              <a:solidFill>
                <a:schemeClr val="bg1"/>
              </a:solidFill>
              <a:latin typeface="Montserrat ExtraBold" panose="00000900000000000000" pitchFamily="2" charset="-18"/>
            </a:endParaRPr>
          </a:p>
        </p:txBody>
      </p:sp>
      <p:sp>
        <p:nvSpPr>
          <p:cNvPr id="8" name="TextBox 7">
            <a:extLst>
              <a:ext uri="{FF2B5EF4-FFF2-40B4-BE49-F238E27FC236}">
                <a16:creationId xmlns:a16="http://schemas.microsoft.com/office/drawing/2014/main" id="{916B48B4-EC5A-CC51-BE26-50E09245D7C4}"/>
              </a:ext>
            </a:extLst>
          </p:cNvPr>
          <p:cNvSpPr txBox="1"/>
          <p:nvPr/>
        </p:nvSpPr>
        <p:spPr>
          <a:xfrm>
            <a:off x="943200" y="5870155"/>
            <a:ext cx="8092800" cy="830997"/>
          </a:xfrm>
          <a:prstGeom prst="rect">
            <a:avLst/>
          </a:prstGeom>
          <a:noFill/>
        </p:spPr>
        <p:txBody>
          <a:bodyPr wrap="square">
            <a:spAutoFit/>
          </a:bodyPr>
          <a:lstStyle/>
          <a:p>
            <a:r>
              <a:rPr lang="pt-BR" sz="2400" b="0" i="0" u="none" strike="noStrike" baseline="0" dirty="0">
                <a:solidFill>
                  <a:schemeClr val="bg1"/>
                </a:solidFill>
                <a:latin typeface="Montserrat ExtraBold" panose="00000900000000000000" pitchFamily="2" charset="-18"/>
              </a:rPr>
              <a:t>Koordinátor: </a:t>
            </a:r>
            <a:r>
              <a:rPr lang="pt-BR" sz="2400" b="0" i="0" u="none" strike="noStrike" baseline="0" dirty="0">
                <a:solidFill>
                  <a:schemeClr val="bg1"/>
                </a:solidFill>
                <a:latin typeface="Montserrat Medium" panose="00000600000000000000" pitchFamily="2" charset="-18"/>
              </a:rPr>
              <a:t>Pavel Šušák</a:t>
            </a:r>
          </a:p>
          <a:p>
            <a:r>
              <a:rPr lang="pt-BR" sz="2400" b="0" i="0" u="none" strike="noStrike" baseline="0" dirty="0">
                <a:solidFill>
                  <a:schemeClr val="bg1"/>
                </a:solidFill>
                <a:latin typeface="Montserrat Medium" panose="00000600000000000000" pitchFamily="2" charset="-18"/>
              </a:rPr>
              <a:t>p.susak@silnicnispolecnost.cz</a:t>
            </a:r>
            <a:endParaRPr lang="cs-CZ" sz="2000" dirty="0">
              <a:solidFill>
                <a:schemeClr val="bg1"/>
              </a:solidFill>
              <a:latin typeface="Montserrat Medium" panose="00000600000000000000" pitchFamily="2" charset="-18"/>
            </a:endParaRPr>
          </a:p>
        </p:txBody>
      </p:sp>
      <p:pic>
        <p:nvPicPr>
          <p:cNvPr id="13" name="Picture 12">
            <a:extLst>
              <a:ext uri="{FF2B5EF4-FFF2-40B4-BE49-F238E27FC236}">
                <a16:creationId xmlns:a16="http://schemas.microsoft.com/office/drawing/2014/main" id="{6087661A-B425-A82A-535E-41F40591E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0" y="720000"/>
            <a:ext cx="1079999" cy="1079999"/>
          </a:xfrm>
          <a:prstGeom prst="rect">
            <a:avLst/>
          </a:prstGeom>
        </p:spPr>
      </p:pic>
    </p:spTree>
    <p:extLst>
      <p:ext uri="{BB962C8B-B14F-4D97-AF65-F5344CB8AC3E}">
        <p14:creationId xmlns:p14="http://schemas.microsoft.com/office/powerpoint/2010/main" val="1088996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AE7ACA-4144-7524-7417-2DD9373AD394}"/>
              </a:ext>
            </a:extLst>
          </p:cNvPr>
          <p:cNvSpPr>
            <a:spLocks noGrp="1"/>
          </p:cNvSpPr>
          <p:nvPr>
            <p:ph type="sldNum" sz="quarter" idx="12"/>
          </p:nvPr>
        </p:nvSpPr>
        <p:spPr/>
        <p:txBody>
          <a:bodyPr/>
          <a:lstStyle/>
          <a:p>
            <a:fld id="{C68AC1EC-23E2-4F0E-A5A4-674EC8DB954E}" type="slidenum">
              <a:rPr lang="en-US" smtClean="0"/>
              <a:pPr/>
              <a:t>2</a:t>
            </a:fld>
            <a:endParaRPr lang="en-US" dirty="0"/>
          </a:p>
        </p:txBody>
      </p:sp>
      <p:sp>
        <p:nvSpPr>
          <p:cNvPr id="4" name="TextBox 3">
            <a:extLst>
              <a:ext uri="{FF2B5EF4-FFF2-40B4-BE49-F238E27FC236}">
                <a16:creationId xmlns:a16="http://schemas.microsoft.com/office/drawing/2014/main" id="{7A0D814C-FC66-9924-79CD-60D95EA81A13}"/>
              </a:ext>
            </a:extLst>
          </p:cNvPr>
          <p:cNvSpPr txBox="1"/>
          <p:nvPr/>
        </p:nvSpPr>
        <p:spPr>
          <a:xfrm>
            <a:off x="1080000" y="2340000"/>
            <a:ext cx="7077600" cy="615553"/>
          </a:xfrm>
          <a:prstGeom prst="rect">
            <a:avLst/>
          </a:prstGeom>
          <a:noFill/>
        </p:spPr>
        <p:txBody>
          <a:bodyPr wrap="square" lIns="0" tIns="0" rIns="0" bIns="0">
            <a:spAutoFit/>
          </a:bodyPr>
          <a:lstStyle/>
          <a:p>
            <a:r>
              <a:rPr lang="cs-CZ" sz="4000" dirty="0">
                <a:solidFill>
                  <a:schemeClr val="bg1"/>
                </a:solidFill>
                <a:latin typeface="Montserrat ExtraBold" panose="00000900000000000000" pitchFamily="2" charset="-18"/>
              </a:rPr>
              <a:t>Obsah a formát videí </a:t>
            </a:r>
          </a:p>
        </p:txBody>
      </p:sp>
      <p:sp>
        <p:nvSpPr>
          <p:cNvPr id="6" name="TextBox 5">
            <a:extLst>
              <a:ext uri="{FF2B5EF4-FFF2-40B4-BE49-F238E27FC236}">
                <a16:creationId xmlns:a16="http://schemas.microsoft.com/office/drawing/2014/main" id="{7A3115A6-3EA8-FE70-2E98-0BF7AEA69E89}"/>
              </a:ext>
            </a:extLst>
          </p:cNvPr>
          <p:cNvSpPr txBox="1"/>
          <p:nvPr/>
        </p:nvSpPr>
        <p:spPr>
          <a:xfrm>
            <a:off x="1080000" y="3240000"/>
            <a:ext cx="8967642" cy="3046988"/>
          </a:xfrm>
          <a:prstGeom prst="rect">
            <a:avLst/>
          </a:prstGeom>
          <a:noFill/>
        </p:spPr>
        <p:txBody>
          <a:bodyPr wrap="square" lIns="0" tIns="0" rIns="0" bIns="0">
            <a:spAutoFit/>
          </a:bodyPr>
          <a:lstStyle/>
          <a:p>
            <a:pPr marL="285750" indent="-285750">
              <a:buFont typeface="Arial" panose="020B0604020202020204" pitchFamily="34" charset="0"/>
              <a:buChar char="•"/>
            </a:pPr>
            <a:r>
              <a:rPr lang="cs-CZ" sz="1800" dirty="0">
                <a:solidFill>
                  <a:schemeClr val="bg1"/>
                </a:solidFill>
                <a:latin typeface="Montserrat Medium" panose="00000600000000000000" pitchFamily="2" charset="-18"/>
              </a:rPr>
              <a:t>Inovativní kontaktní a mediální kampaň pro studenty středních škol.</a:t>
            </a:r>
          </a:p>
          <a:p>
            <a:pPr marL="285750" indent="-285750">
              <a:buFont typeface="Arial" panose="020B0604020202020204" pitchFamily="34" charset="0"/>
              <a:buChar char="•"/>
            </a:pPr>
            <a:r>
              <a:rPr lang="cs-CZ" sz="1800" dirty="0">
                <a:solidFill>
                  <a:schemeClr val="bg1"/>
                </a:solidFill>
                <a:latin typeface="Montserrat Medium" panose="00000600000000000000" pitchFamily="2" charset="-18"/>
              </a:rPr>
              <a:t>Dynamická reportážní, </a:t>
            </a:r>
            <a:r>
              <a:rPr lang="cs-CZ" sz="1800" dirty="0" err="1">
                <a:solidFill>
                  <a:schemeClr val="bg1"/>
                </a:solidFill>
                <a:latin typeface="Montserrat Medium" panose="00000600000000000000" pitchFamily="2" charset="-18"/>
              </a:rPr>
              <a:t>cinematická</a:t>
            </a:r>
            <a:r>
              <a:rPr lang="cs-CZ" sz="1800" dirty="0">
                <a:solidFill>
                  <a:schemeClr val="bg1"/>
                </a:solidFill>
                <a:latin typeface="Montserrat Medium" panose="00000600000000000000" pitchFamily="2" charset="-18"/>
              </a:rPr>
              <a:t> a edukační videa na platformě Instagram, která nejen informují, ale především inspirují.</a:t>
            </a:r>
          </a:p>
          <a:p>
            <a:pPr marL="285750" indent="-285750">
              <a:buFont typeface="Arial" panose="020B0604020202020204" pitchFamily="34" charset="0"/>
              <a:buChar char="•"/>
            </a:pPr>
            <a:r>
              <a:rPr lang="cs-CZ" sz="1800" dirty="0">
                <a:solidFill>
                  <a:schemeClr val="bg1"/>
                </a:solidFill>
                <a:latin typeface="Montserrat Medium" panose="00000600000000000000" pitchFamily="2" charset="-18"/>
              </a:rPr>
              <a:t>Prožijte autentické zážitky – mladí lidé mají jedinečnou příležitost se aktivně účastnit exkurzí na stavbách a ve školách</a:t>
            </a:r>
          </a:p>
          <a:p>
            <a:pPr marL="285750" indent="-285750">
              <a:buFont typeface="Arial" panose="020B0604020202020204" pitchFamily="34" charset="0"/>
              <a:buChar char="•"/>
            </a:pPr>
            <a:r>
              <a:rPr lang="cs-CZ" sz="1800" dirty="0">
                <a:solidFill>
                  <a:schemeClr val="bg1"/>
                </a:solidFill>
                <a:latin typeface="Montserrat Medium" panose="00000600000000000000" pitchFamily="2" charset="-18"/>
              </a:rPr>
              <a:t>Videa jsou vytvářena podle strategie </a:t>
            </a:r>
            <a:r>
              <a:rPr lang="cs-CZ" sz="1800" dirty="0" err="1">
                <a:solidFill>
                  <a:schemeClr val="bg1"/>
                </a:solidFill>
                <a:latin typeface="Montserrat Medium" panose="00000600000000000000" pitchFamily="2" charset="-18"/>
              </a:rPr>
              <a:t>Young</a:t>
            </a:r>
            <a:r>
              <a:rPr lang="cs-CZ" sz="1800" dirty="0">
                <a:solidFill>
                  <a:schemeClr val="bg1"/>
                </a:solidFill>
                <a:latin typeface="Montserrat Medium" panose="00000600000000000000" pitchFamily="2" charset="-18"/>
              </a:rPr>
              <a:t> </a:t>
            </a:r>
            <a:r>
              <a:rPr lang="cs-CZ" sz="1800" dirty="0" err="1">
                <a:solidFill>
                  <a:schemeClr val="bg1"/>
                </a:solidFill>
                <a:latin typeface="Montserrat Medium" panose="00000600000000000000" pitchFamily="2" charset="-18"/>
              </a:rPr>
              <a:t>Roads</a:t>
            </a:r>
            <a:r>
              <a:rPr lang="cs-CZ" sz="1800" dirty="0">
                <a:solidFill>
                  <a:schemeClr val="bg1"/>
                </a:solidFill>
                <a:latin typeface="Montserrat Medium" panose="00000600000000000000" pitchFamily="2" charset="-18"/>
              </a:rPr>
              <a:t>, která zaručuje konzistenci, kontinuitu a přitažlivost obsahu pro mladou generaci.</a:t>
            </a:r>
          </a:p>
          <a:p>
            <a:pPr marL="285750" indent="-285750">
              <a:buFont typeface="Arial" panose="020B0604020202020204" pitchFamily="34" charset="0"/>
              <a:buChar char="•"/>
            </a:pPr>
            <a:r>
              <a:rPr lang="cs-CZ" sz="1800" dirty="0">
                <a:solidFill>
                  <a:schemeClr val="bg1"/>
                </a:solidFill>
                <a:latin typeface="Montserrat Medium" panose="00000600000000000000" pitchFamily="2" charset="-18"/>
              </a:rPr>
              <a:t>Strategii vytváří Poradní výbor, jehož je partner členem</a:t>
            </a:r>
          </a:p>
          <a:p>
            <a:pPr marL="285750" indent="-285750">
              <a:buFont typeface="Arial" panose="020B0604020202020204" pitchFamily="34" charset="0"/>
              <a:buChar char="•"/>
            </a:pPr>
            <a:r>
              <a:rPr lang="cs-CZ" sz="1800" dirty="0">
                <a:solidFill>
                  <a:schemeClr val="bg1"/>
                </a:solidFill>
                <a:latin typeface="Montserrat Medium" panose="00000600000000000000" pitchFamily="2" charset="-18"/>
              </a:rPr>
              <a:t>Cílová skupina zahrnuje mladé ve věku 16–24 let, pro které je obsah koncipován s maximálním důrazem na modernost a oborovou komplexnost</a:t>
            </a:r>
          </a:p>
        </p:txBody>
      </p:sp>
    </p:spTree>
    <p:extLst>
      <p:ext uri="{BB962C8B-B14F-4D97-AF65-F5344CB8AC3E}">
        <p14:creationId xmlns:p14="http://schemas.microsoft.com/office/powerpoint/2010/main" val="381160373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AE7ACA-4144-7524-7417-2DD9373AD394}"/>
              </a:ext>
            </a:extLst>
          </p:cNvPr>
          <p:cNvSpPr>
            <a:spLocks noGrp="1"/>
          </p:cNvSpPr>
          <p:nvPr>
            <p:ph type="sldNum" sz="quarter" idx="12"/>
          </p:nvPr>
        </p:nvSpPr>
        <p:spPr/>
        <p:txBody>
          <a:bodyPr/>
          <a:lstStyle/>
          <a:p>
            <a:fld id="{C68AC1EC-23E2-4F0E-A5A4-674EC8DB954E}" type="slidenum">
              <a:rPr lang="en-US" smtClean="0"/>
              <a:pPr/>
              <a:t>3</a:t>
            </a:fld>
            <a:endParaRPr lang="en-US" dirty="0"/>
          </a:p>
        </p:txBody>
      </p:sp>
      <p:sp>
        <p:nvSpPr>
          <p:cNvPr id="4" name="TextBox 3">
            <a:extLst>
              <a:ext uri="{FF2B5EF4-FFF2-40B4-BE49-F238E27FC236}">
                <a16:creationId xmlns:a16="http://schemas.microsoft.com/office/drawing/2014/main" id="{7A0D814C-FC66-9924-79CD-60D95EA81A13}"/>
              </a:ext>
            </a:extLst>
          </p:cNvPr>
          <p:cNvSpPr txBox="1"/>
          <p:nvPr/>
        </p:nvSpPr>
        <p:spPr>
          <a:xfrm>
            <a:off x="1080000" y="2340000"/>
            <a:ext cx="7077600" cy="615553"/>
          </a:xfrm>
          <a:prstGeom prst="rect">
            <a:avLst/>
          </a:prstGeom>
          <a:noFill/>
        </p:spPr>
        <p:txBody>
          <a:bodyPr wrap="square" lIns="0" tIns="0" rIns="0" bIns="0">
            <a:spAutoFit/>
          </a:bodyPr>
          <a:lstStyle/>
          <a:p>
            <a:r>
              <a:rPr lang="cs-CZ" sz="4000" dirty="0">
                <a:solidFill>
                  <a:schemeClr val="bg1"/>
                </a:solidFill>
                <a:latin typeface="Montserrat ExtraBold" panose="00000900000000000000" pitchFamily="2" charset="-18"/>
              </a:rPr>
              <a:t>Témata </a:t>
            </a:r>
            <a:r>
              <a:rPr lang="cs-CZ" sz="4000" dirty="0" err="1">
                <a:solidFill>
                  <a:schemeClr val="bg1"/>
                </a:solidFill>
                <a:latin typeface="Montserrat ExtraBold" panose="00000900000000000000" pitchFamily="2" charset="-18"/>
              </a:rPr>
              <a:t>Young</a:t>
            </a:r>
            <a:r>
              <a:rPr lang="cs-CZ" sz="4000" dirty="0">
                <a:solidFill>
                  <a:schemeClr val="bg1"/>
                </a:solidFill>
                <a:latin typeface="Montserrat ExtraBold" panose="00000900000000000000" pitchFamily="2" charset="-18"/>
              </a:rPr>
              <a:t> </a:t>
            </a:r>
            <a:r>
              <a:rPr lang="cs-CZ" sz="4000" dirty="0" err="1">
                <a:solidFill>
                  <a:schemeClr val="bg1"/>
                </a:solidFill>
                <a:latin typeface="Montserrat ExtraBold" panose="00000900000000000000" pitchFamily="2" charset="-18"/>
              </a:rPr>
              <a:t>Roads</a:t>
            </a:r>
            <a:endParaRPr lang="cs-CZ" sz="4000" dirty="0">
              <a:solidFill>
                <a:schemeClr val="bg1"/>
              </a:solidFill>
              <a:latin typeface="Montserrat ExtraBold" panose="00000900000000000000" pitchFamily="2" charset="-18"/>
            </a:endParaRPr>
          </a:p>
        </p:txBody>
      </p:sp>
      <p:sp>
        <p:nvSpPr>
          <p:cNvPr id="6" name="TextBox 5">
            <a:extLst>
              <a:ext uri="{FF2B5EF4-FFF2-40B4-BE49-F238E27FC236}">
                <a16:creationId xmlns:a16="http://schemas.microsoft.com/office/drawing/2014/main" id="{7A3115A6-3EA8-FE70-2E98-0BF7AEA69E89}"/>
              </a:ext>
            </a:extLst>
          </p:cNvPr>
          <p:cNvSpPr txBox="1"/>
          <p:nvPr/>
        </p:nvSpPr>
        <p:spPr>
          <a:xfrm>
            <a:off x="1080000" y="3240000"/>
            <a:ext cx="8807177" cy="3404137"/>
          </a:xfrm>
          <a:prstGeom prst="rect">
            <a:avLst/>
          </a:prstGeom>
          <a:noFill/>
        </p:spPr>
        <p:txBody>
          <a:bodyPr wrap="square" lIns="0" tIns="0" rIns="0" bIns="0">
            <a:spAutoFit/>
          </a:bodyPr>
          <a:lstStyle/>
          <a:p>
            <a:pPr marL="342900" indent="-342900">
              <a:lnSpc>
                <a:spcPts val="2800"/>
              </a:lnSpc>
              <a:spcBef>
                <a:spcPts val="200"/>
              </a:spcBef>
              <a:buFont typeface="Arial" panose="020B0604020202020204" pitchFamily="34" charset="0"/>
              <a:buChar char="•"/>
            </a:pPr>
            <a:r>
              <a:rPr lang="cs-CZ" sz="1800" dirty="0">
                <a:solidFill>
                  <a:schemeClr val="bg1"/>
                </a:solidFill>
                <a:latin typeface="Montserrat Medium" panose="00000600000000000000" pitchFamily="2" charset="-18"/>
              </a:rPr>
              <a:t>Inovace a nové technologie</a:t>
            </a:r>
          </a:p>
          <a:p>
            <a:pPr marL="342900" indent="-342900">
              <a:lnSpc>
                <a:spcPts val="2800"/>
              </a:lnSpc>
              <a:spcBef>
                <a:spcPts val="200"/>
              </a:spcBef>
              <a:buFont typeface="Arial" panose="020B0604020202020204" pitchFamily="34" charset="0"/>
              <a:buChar char="•"/>
            </a:pPr>
            <a:r>
              <a:rPr lang="cs-CZ" sz="1800" dirty="0">
                <a:solidFill>
                  <a:schemeClr val="bg1"/>
                </a:solidFill>
                <a:latin typeface="Montserrat Medium" panose="00000600000000000000" pitchFamily="2" charset="-18"/>
              </a:rPr>
              <a:t>Chytrá mobilita, chytrá města, ITS</a:t>
            </a:r>
          </a:p>
          <a:p>
            <a:pPr marL="342900" indent="-342900">
              <a:lnSpc>
                <a:spcPts val="2800"/>
              </a:lnSpc>
              <a:spcBef>
                <a:spcPts val="200"/>
              </a:spcBef>
              <a:buFont typeface="Arial" panose="020B0604020202020204" pitchFamily="34" charset="0"/>
              <a:buChar char="•"/>
            </a:pPr>
            <a:r>
              <a:rPr lang="cs-CZ" sz="1800" dirty="0">
                <a:solidFill>
                  <a:schemeClr val="bg1"/>
                </a:solidFill>
                <a:latin typeface="Montserrat Medium" panose="00000600000000000000" pitchFamily="2" charset="-18"/>
              </a:rPr>
              <a:t>Videa ze staveb, z výzkumu a inovativních eventů</a:t>
            </a:r>
          </a:p>
          <a:p>
            <a:pPr marL="342900" indent="-342900">
              <a:lnSpc>
                <a:spcPts val="2800"/>
              </a:lnSpc>
              <a:spcBef>
                <a:spcPts val="200"/>
              </a:spcBef>
              <a:buFont typeface="Arial" panose="020B0604020202020204" pitchFamily="34" charset="0"/>
              <a:buChar char="•"/>
            </a:pPr>
            <a:r>
              <a:rPr lang="cs-CZ" sz="1800" dirty="0">
                <a:solidFill>
                  <a:schemeClr val="bg1"/>
                </a:solidFill>
                <a:latin typeface="Montserrat Medium" panose="00000600000000000000" pitchFamily="2" charset="-18"/>
              </a:rPr>
              <a:t>Setkání s představiteli státu a krajů</a:t>
            </a:r>
          </a:p>
          <a:p>
            <a:pPr marL="342900" indent="-342900">
              <a:lnSpc>
                <a:spcPts val="2800"/>
              </a:lnSpc>
              <a:spcBef>
                <a:spcPts val="200"/>
              </a:spcBef>
              <a:buFont typeface="Arial" panose="020B0604020202020204" pitchFamily="34" charset="0"/>
              <a:buChar char="•"/>
            </a:pPr>
            <a:r>
              <a:rPr lang="cs-CZ" sz="1800" dirty="0">
                <a:solidFill>
                  <a:schemeClr val="bg1"/>
                </a:solidFill>
                <a:latin typeface="Montserrat Medium" panose="00000600000000000000" pitchFamily="2" charset="-18"/>
              </a:rPr>
              <a:t>Exkurze škol na stavbách, v laboratořích a výzkumných centrech</a:t>
            </a:r>
          </a:p>
          <a:p>
            <a:pPr marL="342900" indent="-342900">
              <a:lnSpc>
                <a:spcPts val="2800"/>
              </a:lnSpc>
              <a:spcBef>
                <a:spcPts val="200"/>
              </a:spcBef>
              <a:buFont typeface="Arial" panose="020B0604020202020204" pitchFamily="34" charset="0"/>
              <a:buChar char="•"/>
            </a:pPr>
            <a:r>
              <a:rPr lang="cs-CZ" sz="1800" dirty="0">
                <a:solidFill>
                  <a:schemeClr val="bg1"/>
                </a:solidFill>
                <a:latin typeface="Montserrat Medium" panose="00000600000000000000" pitchFamily="2" charset="-18"/>
              </a:rPr>
              <a:t>Zajímavosti o dopravních stavbách v ČR a ve světě</a:t>
            </a:r>
          </a:p>
          <a:p>
            <a:pPr marL="342900" indent="-342900">
              <a:lnSpc>
                <a:spcPts val="2800"/>
              </a:lnSpc>
              <a:spcBef>
                <a:spcPts val="200"/>
              </a:spcBef>
              <a:buFont typeface="Arial" panose="020B0604020202020204" pitchFamily="34" charset="0"/>
              <a:buChar char="•"/>
            </a:pPr>
            <a:r>
              <a:rPr lang="cs-CZ" sz="1800" dirty="0">
                <a:solidFill>
                  <a:schemeClr val="bg1"/>
                </a:solidFill>
                <a:latin typeface="Montserrat Medium" panose="00000600000000000000" pitchFamily="2" charset="-18"/>
              </a:rPr>
              <a:t>Autonomní mobilita, elektrifikace</a:t>
            </a:r>
          </a:p>
          <a:p>
            <a:pPr marL="342900" indent="-342900">
              <a:lnSpc>
                <a:spcPts val="2800"/>
              </a:lnSpc>
              <a:spcBef>
                <a:spcPts val="200"/>
              </a:spcBef>
              <a:buFont typeface="Arial" panose="020B0604020202020204" pitchFamily="34" charset="0"/>
              <a:buChar char="•"/>
            </a:pPr>
            <a:r>
              <a:rPr lang="cs-CZ" sz="1800" dirty="0">
                <a:solidFill>
                  <a:schemeClr val="bg1"/>
                </a:solidFill>
                <a:latin typeface="Montserrat Medium" panose="00000600000000000000" pitchFamily="2" charset="-18"/>
              </a:rPr>
              <a:t>Co nabízejí firmy a technické vysoké školy</a:t>
            </a:r>
          </a:p>
          <a:p>
            <a:pPr marL="342900" indent="-342900">
              <a:lnSpc>
                <a:spcPts val="2800"/>
              </a:lnSpc>
              <a:spcBef>
                <a:spcPts val="200"/>
              </a:spcBef>
              <a:buFont typeface="Arial" panose="020B0604020202020204" pitchFamily="34" charset="0"/>
              <a:buChar char="•"/>
            </a:pPr>
            <a:r>
              <a:rPr lang="cs-CZ" sz="1800" dirty="0">
                <a:solidFill>
                  <a:schemeClr val="bg1"/>
                </a:solidFill>
                <a:latin typeface="Montserrat Medium" panose="00000600000000000000" pitchFamily="2" charset="-18"/>
              </a:rPr>
              <a:t>Jak nám dopravní stavby ovlivňují každodenní život</a:t>
            </a:r>
          </a:p>
        </p:txBody>
      </p:sp>
    </p:spTree>
    <p:extLst>
      <p:ext uri="{BB962C8B-B14F-4D97-AF65-F5344CB8AC3E}">
        <p14:creationId xmlns:p14="http://schemas.microsoft.com/office/powerpoint/2010/main" val="3559363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AE7ACA-4144-7524-7417-2DD9373AD394}"/>
              </a:ext>
            </a:extLst>
          </p:cNvPr>
          <p:cNvSpPr>
            <a:spLocks noGrp="1"/>
          </p:cNvSpPr>
          <p:nvPr>
            <p:ph type="sldNum" sz="quarter" idx="12"/>
          </p:nvPr>
        </p:nvSpPr>
        <p:spPr/>
        <p:txBody>
          <a:bodyPr/>
          <a:lstStyle/>
          <a:p>
            <a:fld id="{C68AC1EC-23E2-4F0E-A5A4-674EC8DB954E}" type="slidenum">
              <a:rPr lang="en-US" smtClean="0"/>
              <a:pPr/>
              <a:t>4</a:t>
            </a:fld>
            <a:endParaRPr lang="en-US" dirty="0"/>
          </a:p>
        </p:txBody>
      </p:sp>
      <p:pic>
        <p:nvPicPr>
          <p:cNvPr id="5" name="Picture 4">
            <a:extLst>
              <a:ext uri="{FF2B5EF4-FFF2-40B4-BE49-F238E27FC236}">
                <a16:creationId xmlns:a16="http://schemas.microsoft.com/office/drawing/2014/main" id="{19DA1D1F-7DF9-611D-0F3C-663A8317E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497" y="1591200"/>
            <a:ext cx="3508358" cy="4816475"/>
          </a:xfrm>
          <a:prstGeom prst="rect">
            <a:avLst/>
          </a:prstGeom>
        </p:spPr>
      </p:pic>
      <p:pic>
        <p:nvPicPr>
          <p:cNvPr id="8" name="Picture 7">
            <a:extLst>
              <a:ext uri="{FF2B5EF4-FFF2-40B4-BE49-F238E27FC236}">
                <a16:creationId xmlns:a16="http://schemas.microsoft.com/office/drawing/2014/main" id="{A717329D-7C72-DF5A-9E00-2CF9B15031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7211" y="1371112"/>
            <a:ext cx="3317989" cy="5104962"/>
          </a:xfrm>
          <a:prstGeom prst="rect">
            <a:avLst/>
          </a:prstGeom>
        </p:spPr>
      </p:pic>
      <p:pic>
        <p:nvPicPr>
          <p:cNvPr id="10" name="Picture 9">
            <a:extLst>
              <a:ext uri="{FF2B5EF4-FFF2-40B4-BE49-F238E27FC236}">
                <a16:creationId xmlns:a16="http://schemas.microsoft.com/office/drawing/2014/main" id="{231A2B64-F8EC-6417-C703-FD2F3CBD9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5100" y="993274"/>
            <a:ext cx="2995950" cy="4975201"/>
          </a:xfrm>
          <a:prstGeom prst="rect">
            <a:avLst/>
          </a:prstGeom>
        </p:spPr>
      </p:pic>
      <p:sp>
        <p:nvSpPr>
          <p:cNvPr id="11" name="TextBox 10">
            <a:extLst>
              <a:ext uri="{FF2B5EF4-FFF2-40B4-BE49-F238E27FC236}">
                <a16:creationId xmlns:a16="http://schemas.microsoft.com/office/drawing/2014/main" id="{C93D7F8A-CAEC-472E-A100-CBC2F450C82F}"/>
              </a:ext>
            </a:extLst>
          </p:cNvPr>
          <p:cNvSpPr txBox="1"/>
          <p:nvPr/>
        </p:nvSpPr>
        <p:spPr>
          <a:xfrm>
            <a:off x="3567833" y="6210855"/>
            <a:ext cx="4075200" cy="621324"/>
          </a:xfrm>
          <a:prstGeom prst="rect">
            <a:avLst/>
          </a:prstGeom>
          <a:noFill/>
        </p:spPr>
        <p:txBody>
          <a:bodyPr wrap="square" lIns="0" tIns="0" rIns="0" bIns="0">
            <a:spAutoFit/>
          </a:bodyPr>
          <a:lstStyle/>
          <a:p>
            <a:pPr algn="ctr">
              <a:lnSpc>
                <a:spcPts val="2400"/>
              </a:lnSpc>
              <a:spcBef>
                <a:spcPts val="200"/>
              </a:spcBef>
            </a:pPr>
            <a:r>
              <a:rPr lang="cs-CZ" sz="1800" dirty="0">
                <a:solidFill>
                  <a:schemeClr val="bg1"/>
                </a:solidFill>
                <a:latin typeface="Montserrat Medium" panose="00000600000000000000" pitchFamily="2" charset="-18"/>
              </a:rPr>
              <a:t>Video bez brandingu</a:t>
            </a:r>
          </a:p>
          <a:p>
            <a:pPr algn="ctr">
              <a:lnSpc>
                <a:spcPts val="2400"/>
              </a:lnSpc>
              <a:spcBef>
                <a:spcPts val="200"/>
              </a:spcBef>
            </a:pPr>
            <a:r>
              <a:rPr lang="cs-CZ" sz="1800" dirty="0">
                <a:solidFill>
                  <a:schemeClr val="bg1"/>
                </a:solidFill>
                <a:latin typeface="Montserrat Medium" panose="00000600000000000000" pitchFamily="2" charset="-18"/>
              </a:rPr>
              <a:t>A propagace partnera.</a:t>
            </a:r>
          </a:p>
        </p:txBody>
      </p:sp>
    </p:spTree>
    <p:extLst>
      <p:ext uri="{BB962C8B-B14F-4D97-AF65-F5344CB8AC3E}">
        <p14:creationId xmlns:p14="http://schemas.microsoft.com/office/powerpoint/2010/main" val="1719064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AE7ACA-4144-7524-7417-2DD9373AD394}"/>
              </a:ext>
            </a:extLst>
          </p:cNvPr>
          <p:cNvSpPr>
            <a:spLocks noGrp="1"/>
          </p:cNvSpPr>
          <p:nvPr>
            <p:ph type="sldNum" sz="quarter" idx="12"/>
          </p:nvPr>
        </p:nvSpPr>
        <p:spPr/>
        <p:txBody>
          <a:bodyPr/>
          <a:lstStyle/>
          <a:p>
            <a:fld id="{C68AC1EC-23E2-4F0E-A5A4-674EC8DB954E}" type="slidenum">
              <a:rPr lang="en-US" smtClean="0"/>
              <a:pPr/>
              <a:t>5</a:t>
            </a:fld>
            <a:endParaRPr lang="en-US" dirty="0"/>
          </a:p>
        </p:txBody>
      </p:sp>
      <p:sp>
        <p:nvSpPr>
          <p:cNvPr id="6" name="TextBox 5">
            <a:extLst>
              <a:ext uri="{FF2B5EF4-FFF2-40B4-BE49-F238E27FC236}">
                <a16:creationId xmlns:a16="http://schemas.microsoft.com/office/drawing/2014/main" id="{7A3115A6-3EA8-FE70-2E98-0BF7AEA69E89}"/>
              </a:ext>
            </a:extLst>
          </p:cNvPr>
          <p:cNvSpPr txBox="1"/>
          <p:nvPr/>
        </p:nvSpPr>
        <p:spPr>
          <a:xfrm>
            <a:off x="1080000" y="2340000"/>
            <a:ext cx="8807177" cy="3924151"/>
          </a:xfrm>
          <a:prstGeom prst="rect">
            <a:avLst/>
          </a:prstGeom>
          <a:noFill/>
        </p:spPr>
        <p:txBody>
          <a:bodyPr wrap="square" lIns="0" tIns="0" rIns="0" bIns="0">
            <a:spAutoFit/>
          </a:bodyPr>
          <a:lstStyle/>
          <a:p>
            <a:pPr>
              <a:lnSpc>
                <a:spcPts val="3800"/>
              </a:lnSpc>
              <a:spcBef>
                <a:spcPts val="200"/>
              </a:spcBef>
            </a:pPr>
            <a:r>
              <a:rPr lang="cs-CZ" sz="3200" dirty="0">
                <a:solidFill>
                  <a:schemeClr val="bg1"/>
                </a:solidFill>
                <a:latin typeface="Montserrat Medium" panose="00000600000000000000" pitchFamily="2" charset="-18"/>
              </a:rPr>
              <a:t>Naše videa zasahují více než 100 000 mladých lidí ve věku 16–24 let, kteří již strávili na našem Instagramu více než 2 900 hodin.</a:t>
            </a:r>
          </a:p>
          <a:p>
            <a:pPr>
              <a:lnSpc>
                <a:spcPts val="3800"/>
              </a:lnSpc>
              <a:spcBef>
                <a:spcPts val="200"/>
              </a:spcBef>
            </a:pPr>
            <a:r>
              <a:rPr lang="cs-CZ" sz="3200" dirty="0">
                <a:solidFill>
                  <a:schemeClr val="bg1"/>
                </a:solidFill>
                <a:latin typeface="Montserrat Medium" panose="00000600000000000000" pitchFamily="2" charset="-18"/>
              </a:rPr>
              <a:t>Připojte se k naší odborné platformě a využijte sílu kampaně v hodnotě milionů korun, která přinese benefity nejen vám, ale celému našemu odvětví!</a:t>
            </a:r>
            <a:endParaRPr lang="cs-CZ" sz="3200" dirty="0">
              <a:solidFill>
                <a:schemeClr val="bg1"/>
              </a:solidFill>
              <a:latin typeface="Montserrat ExtraBold" panose="00000900000000000000" pitchFamily="2" charset="-18"/>
            </a:endParaRPr>
          </a:p>
        </p:txBody>
      </p:sp>
    </p:spTree>
    <p:extLst>
      <p:ext uri="{BB962C8B-B14F-4D97-AF65-F5344CB8AC3E}">
        <p14:creationId xmlns:p14="http://schemas.microsoft.com/office/powerpoint/2010/main" val="1034430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7DBD01-B21C-4D43-CEA4-C5AB63F37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5585" y="1810800"/>
            <a:ext cx="3010826" cy="4629274"/>
          </a:xfrm>
          <a:prstGeom prst="rect">
            <a:avLst/>
          </a:prstGeom>
        </p:spPr>
      </p:pic>
      <p:pic>
        <p:nvPicPr>
          <p:cNvPr id="9" name="Picture 8">
            <a:extLst>
              <a:ext uri="{FF2B5EF4-FFF2-40B4-BE49-F238E27FC236}">
                <a16:creationId xmlns:a16="http://schemas.microsoft.com/office/drawing/2014/main" id="{0BF1086F-9DE4-3B18-B799-4C57E7EA5D6E}"/>
              </a:ext>
            </a:extLst>
          </p:cNvPr>
          <p:cNvPicPr>
            <a:picLocks noChangeAspect="1"/>
          </p:cNvPicPr>
          <p:nvPr/>
        </p:nvPicPr>
        <p:blipFill>
          <a:blip r:embed="rId4"/>
          <a:srcRect r="20620"/>
          <a:stretch/>
        </p:blipFill>
        <p:spPr>
          <a:xfrm>
            <a:off x="7910341" y="1228175"/>
            <a:ext cx="2917984" cy="5945874"/>
          </a:xfrm>
          <a:prstGeom prst="rect">
            <a:avLst/>
          </a:prstGeom>
        </p:spPr>
      </p:pic>
      <p:sp>
        <p:nvSpPr>
          <p:cNvPr id="2" name="Slide Number Placeholder 1">
            <a:extLst>
              <a:ext uri="{FF2B5EF4-FFF2-40B4-BE49-F238E27FC236}">
                <a16:creationId xmlns:a16="http://schemas.microsoft.com/office/drawing/2014/main" id="{4CAE7ACA-4144-7524-7417-2DD9373AD394}"/>
              </a:ext>
            </a:extLst>
          </p:cNvPr>
          <p:cNvSpPr>
            <a:spLocks noGrp="1"/>
          </p:cNvSpPr>
          <p:nvPr>
            <p:ph type="sldNum" sz="quarter" idx="12"/>
          </p:nvPr>
        </p:nvSpPr>
        <p:spPr/>
        <p:txBody>
          <a:bodyPr/>
          <a:lstStyle/>
          <a:p>
            <a:fld id="{C68AC1EC-23E2-4F0E-A5A4-674EC8DB954E}" type="slidenum">
              <a:rPr lang="en-US" smtClean="0"/>
              <a:pPr/>
              <a:t>6</a:t>
            </a:fld>
            <a:endParaRPr lang="en-US" dirty="0"/>
          </a:p>
        </p:txBody>
      </p:sp>
      <p:sp>
        <p:nvSpPr>
          <p:cNvPr id="4" name="TextBox 3">
            <a:extLst>
              <a:ext uri="{FF2B5EF4-FFF2-40B4-BE49-F238E27FC236}">
                <a16:creationId xmlns:a16="http://schemas.microsoft.com/office/drawing/2014/main" id="{7A0D814C-FC66-9924-79CD-60D95EA81A13}"/>
              </a:ext>
            </a:extLst>
          </p:cNvPr>
          <p:cNvSpPr txBox="1"/>
          <p:nvPr/>
        </p:nvSpPr>
        <p:spPr>
          <a:xfrm>
            <a:off x="1080000" y="2340000"/>
            <a:ext cx="9290372" cy="1231106"/>
          </a:xfrm>
          <a:prstGeom prst="rect">
            <a:avLst/>
          </a:prstGeom>
          <a:noFill/>
        </p:spPr>
        <p:txBody>
          <a:bodyPr wrap="square" lIns="0" tIns="0" rIns="0" bIns="0">
            <a:spAutoFit/>
          </a:bodyPr>
          <a:lstStyle/>
          <a:p>
            <a:r>
              <a:rPr lang="cs-CZ" sz="4000" dirty="0">
                <a:solidFill>
                  <a:schemeClr val="bg1"/>
                </a:solidFill>
                <a:latin typeface="Montserrat ExtraBold" panose="00000900000000000000" pitchFamily="2" charset="-18"/>
              </a:rPr>
              <a:t>Vaše akce a videa,</a:t>
            </a:r>
          </a:p>
          <a:p>
            <a:r>
              <a:rPr lang="cs-CZ" sz="4000" dirty="0">
                <a:solidFill>
                  <a:schemeClr val="bg1"/>
                </a:solidFill>
                <a:latin typeface="Montserrat ExtraBold" panose="00000900000000000000" pitchFamily="2" charset="-18"/>
              </a:rPr>
              <a:t>společná propagace</a:t>
            </a:r>
          </a:p>
        </p:txBody>
      </p:sp>
      <p:sp>
        <p:nvSpPr>
          <p:cNvPr id="6" name="TextBox 5">
            <a:extLst>
              <a:ext uri="{FF2B5EF4-FFF2-40B4-BE49-F238E27FC236}">
                <a16:creationId xmlns:a16="http://schemas.microsoft.com/office/drawing/2014/main" id="{7A3115A6-3EA8-FE70-2E98-0BF7AEA69E89}"/>
              </a:ext>
            </a:extLst>
          </p:cNvPr>
          <p:cNvSpPr txBox="1"/>
          <p:nvPr/>
        </p:nvSpPr>
        <p:spPr>
          <a:xfrm>
            <a:off x="1080001" y="3988569"/>
            <a:ext cx="5032800" cy="2839880"/>
          </a:xfrm>
          <a:prstGeom prst="rect">
            <a:avLst/>
          </a:prstGeom>
          <a:noFill/>
        </p:spPr>
        <p:txBody>
          <a:bodyPr wrap="square" lIns="0" tIns="0" rIns="0" bIns="0">
            <a:spAutoFit/>
          </a:bodyPr>
          <a:lstStyle/>
          <a:p>
            <a:pPr>
              <a:lnSpc>
                <a:spcPts val="2800"/>
              </a:lnSpc>
              <a:spcBef>
                <a:spcPts val="200"/>
              </a:spcBef>
            </a:pPr>
            <a:r>
              <a:rPr lang="cs-CZ" sz="1800" dirty="0">
                <a:solidFill>
                  <a:schemeClr val="bg1"/>
                </a:solidFill>
                <a:latin typeface="Montserrat Medium" panose="00000600000000000000" pitchFamily="2" charset="-18"/>
              </a:rPr>
              <a:t>Videa natočíme přímo u Vás a stanou se nedílnou součástí naší společné kampaně. Jako hlavní partner video-sekvence bude vaše logo nejen vždy viditelné na konci každého videa, ale zároveň se objeví hned na začátku videa. Navíc bude elegantně akcentováno při vystoupení vašich odborníků, kteří v rámci videa vystoupí.</a:t>
            </a:r>
          </a:p>
        </p:txBody>
      </p:sp>
      <p:sp>
        <p:nvSpPr>
          <p:cNvPr id="3" name="TextBox 2">
            <a:extLst>
              <a:ext uri="{FF2B5EF4-FFF2-40B4-BE49-F238E27FC236}">
                <a16:creationId xmlns:a16="http://schemas.microsoft.com/office/drawing/2014/main" id="{A1FDDD3A-4B98-C642-C31C-CCF72B25A2B3}"/>
              </a:ext>
            </a:extLst>
          </p:cNvPr>
          <p:cNvSpPr txBox="1"/>
          <p:nvPr/>
        </p:nvSpPr>
        <p:spPr>
          <a:xfrm>
            <a:off x="2203200" y="922100"/>
            <a:ext cx="5032800" cy="711092"/>
          </a:xfrm>
          <a:prstGeom prst="rect">
            <a:avLst/>
          </a:prstGeom>
          <a:noFill/>
        </p:spPr>
        <p:txBody>
          <a:bodyPr wrap="square" lIns="0" tIns="0" rIns="0" bIns="0">
            <a:spAutoFit/>
          </a:bodyPr>
          <a:lstStyle/>
          <a:p>
            <a:pPr>
              <a:lnSpc>
                <a:spcPts val="2800"/>
              </a:lnSpc>
              <a:spcBef>
                <a:spcPts val="200"/>
              </a:spcBef>
            </a:pPr>
            <a:r>
              <a:rPr lang="cs-CZ" sz="1800" dirty="0">
                <a:solidFill>
                  <a:schemeClr val="bg1"/>
                </a:solidFill>
                <a:latin typeface="Montserrat Medium" panose="00000600000000000000" pitchFamily="2" charset="-18"/>
              </a:rPr>
              <a:t>Benefity</a:t>
            </a:r>
          </a:p>
          <a:p>
            <a:pPr>
              <a:lnSpc>
                <a:spcPts val="2800"/>
              </a:lnSpc>
              <a:spcBef>
                <a:spcPts val="200"/>
              </a:spcBef>
            </a:pPr>
            <a:r>
              <a:rPr lang="cs-CZ" sz="1800" dirty="0">
                <a:solidFill>
                  <a:schemeClr val="bg1"/>
                </a:solidFill>
                <a:latin typeface="Montserrat Medium" panose="00000600000000000000" pitchFamily="2" charset="-18"/>
              </a:rPr>
              <a:t>pro partnery</a:t>
            </a:r>
          </a:p>
        </p:txBody>
      </p:sp>
    </p:spTree>
    <p:extLst>
      <p:ext uri="{BB962C8B-B14F-4D97-AF65-F5344CB8AC3E}">
        <p14:creationId xmlns:p14="http://schemas.microsoft.com/office/powerpoint/2010/main" val="44206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AE7ACA-4144-7524-7417-2DD9373AD394}"/>
              </a:ext>
            </a:extLst>
          </p:cNvPr>
          <p:cNvSpPr>
            <a:spLocks noGrp="1"/>
          </p:cNvSpPr>
          <p:nvPr>
            <p:ph type="sldNum" sz="quarter" idx="12"/>
          </p:nvPr>
        </p:nvSpPr>
        <p:spPr/>
        <p:txBody>
          <a:bodyPr/>
          <a:lstStyle/>
          <a:p>
            <a:fld id="{C68AC1EC-23E2-4F0E-A5A4-674EC8DB954E}" type="slidenum">
              <a:rPr lang="en-US" smtClean="0"/>
              <a:pPr/>
              <a:t>7</a:t>
            </a:fld>
            <a:endParaRPr lang="en-US" dirty="0"/>
          </a:p>
        </p:txBody>
      </p:sp>
      <p:sp>
        <p:nvSpPr>
          <p:cNvPr id="4" name="TextBox 3">
            <a:extLst>
              <a:ext uri="{FF2B5EF4-FFF2-40B4-BE49-F238E27FC236}">
                <a16:creationId xmlns:a16="http://schemas.microsoft.com/office/drawing/2014/main" id="{7A0D814C-FC66-9924-79CD-60D95EA81A13}"/>
              </a:ext>
            </a:extLst>
          </p:cNvPr>
          <p:cNvSpPr txBox="1"/>
          <p:nvPr/>
        </p:nvSpPr>
        <p:spPr>
          <a:xfrm>
            <a:off x="1080000" y="2340000"/>
            <a:ext cx="7077600" cy="1231106"/>
          </a:xfrm>
          <a:prstGeom prst="rect">
            <a:avLst/>
          </a:prstGeom>
          <a:noFill/>
        </p:spPr>
        <p:txBody>
          <a:bodyPr wrap="square" lIns="0" tIns="0" rIns="0" bIns="0">
            <a:spAutoFit/>
          </a:bodyPr>
          <a:lstStyle/>
          <a:p>
            <a:r>
              <a:rPr lang="cs-CZ" sz="4000" dirty="0">
                <a:solidFill>
                  <a:schemeClr val="bg1"/>
                </a:solidFill>
                <a:latin typeface="Montserrat ExtraBold" panose="00000900000000000000" pitchFamily="2" charset="-18"/>
              </a:rPr>
              <a:t>Hlavní partner</a:t>
            </a:r>
          </a:p>
          <a:p>
            <a:r>
              <a:rPr lang="cs-CZ" sz="4000" dirty="0">
                <a:solidFill>
                  <a:schemeClr val="bg1"/>
                </a:solidFill>
                <a:latin typeface="Montserrat ExtraBold" panose="00000900000000000000" pitchFamily="2" charset="-18"/>
              </a:rPr>
              <a:t>autorských videí</a:t>
            </a:r>
          </a:p>
        </p:txBody>
      </p:sp>
      <p:sp>
        <p:nvSpPr>
          <p:cNvPr id="6" name="TextBox 5">
            <a:extLst>
              <a:ext uri="{FF2B5EF4-FFF2-40B4-BE49-F238E27FC236}">
                <a16:creationId xmlns:a16="http://schemas.microsoft.com/office/drawing/2014/main" id="{7A3115A6-3EA8-FE70-2E98-0BF7AEA69E89}"/>
              </a:ext>
            </a:extLst>
          </p:cNvPr>
          <p:cNvSpPr txBox="1"/>
          <p:nvPr/>
        </p:nvSpPr>
        <p:spPr>
          <a:xfrm>
            <a:off x="1080001" y="3988569"/>
            <a:ext cx="5032800" cy="2839880"/>
          </a:xfrm>
          <a:prstGeom prst="rect">
            <a:avLst/>
          </a:prstGeom>
          <a:noFill/>
        </p:spPr>
        <p:txBody>
          <a:bodyPr wrap="square" lIns="0" tIns="0" rIns="0" bIns="0">
            <a:spAutoFit/>
          </a:bodyPr>
          <a:lstStyle/>
          <a:p>
            <a:pPr>
              <a:lnSpc>
                <a:spcPts val="2800"/>
              </a:lnSpc>
              <a:spcBef>
                <a:spcPts val="200"/>
              </a:spcBef>
            </a:pPr>
            <a:r>
              <a:rPr lang="cs-CZ" sz="1800" dirty="0">
                <a:solidFill>
                  <a:schemeClr val="bg1"/>
                </a:solidFill>
                <a:latin typeface="Montserrat Medium" panose="00000600000000000000" pitchFamily="2" charset="-18"/>
              </a:rPr>
              <a:t>Ve videích bude váš firemní profil na Instagramu vždy zřetelně označen, a společnost bude v popisu videa zmíněna minimálně jednou. Nabízíme vám navíc možnost přímého odkazu na váš kariérní web, profil společnosti či jinou vámi preferovanou stránku, čímž získáte ještě širší záběr na svou cílovou skupinu.</a:t>
            </a:r>
          </a:p>
        </p:txBody>
      </p:sp>
      <p:sp>
        <p:nvSpPr>
          <p:cNvPr id="3" name="TextBox 2">
            <a:extLst>
              <a:ext uri="{FF2B5EF4-FFF2-40B4-BE49-F238E27FC236}">
                <a16:creationId xmlns:a16="http://schemas.microsoft.com/office/drawing/2014/main" id="{A1FDDD3A-4B98-C642-C31C-CCF72B25A2B3}"/>
              </a:ext>
            </a:extLst>
          </p:cNvPr>
          <p:cNvSpPr txBox="1"/>
          <p:nvPr/>
        </p:nvSpPr>
        <p:spPr>
          <a:xfrm>
            <a:off x="2203200" y="922100"/>
            <a:ext cx="5032800" cy="711092"/>
          </a:xfrm>
          <a:prstGeom prst="rect">
            <a:avLst/>
          </a:prstGeom>
          <a:noFill/>
        </p:spPr>
        <p:txBody>
          <a:bodyPr wrap="square" lIns="0" tIns="0" rIns="0" bIns="0">
            <a:spAutoFit/>
          </a:bodyPr>
          <a:lstStyle/>
          <a:p>
            <a:pPr>
              <a:lnSpc>
                <a:spcPts val="2800"/>
              </a:lnSpc>
              <a:spcBef>
                <a:spcPts val="200"/>
              </a:spcBef>
            </a:pPr>
            <a:r>
              <a:rPr lang="cs-CZ" sz="1800" dirty="0">
                <a:solidFill>
                  <a:schemeClr val="bg1"/>
                </a:solidFill>
                <a:latin typeface="Montserrat Medium" panose="00000600000000000000" pitchFamily="2" charset="-18"/>
              </a:rPr>
              <a:t>Benefity</a:t>
            </a:r>
          </a:p>
          <a:p>
            <a:pPr>
              <a:lnSpc>
                <a:spcPts val="2800"/>
              </a:lnSpc>
              <a:spcBef>
                <a:spcPts val="200"/>
              </a:spcBef>
            </a:pPr>
            <a:r>
              <a:rPr lang="cs-CZ" sz="1800" dirty="0">
                <a:solidFill>
                  <a:schemeClr val="bg1"/>
                </a:solidFill>
                <a:latin typeface="Montserrat Medium" panose="00000600000000000000" pitchFamily="2" charset="-18"/>
              </a:rPr>
              <a:t>pro partnery</a:t>
            </a:r>
          </a:p>
        </p:txBody>
      </p:sp>
      <p:pic>
        <p:nvPicPr>
          <p:cNvPr id="7" name="Picture 6">
            <a:extLst>
              <a:ext uri="{FF2B5EF4-FFF2-40B4-BE49-F238E27FC236}">
                <a16:creationId xmlns:a16="http://schemas.microsoft.com/office/drawing/2014/main" id="{C56488F9-3B99-3700-296D-35B5B85762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262" y="1138100"/>
            <a:ext cx="3369360" cy="5995766"/>
          </a:xfrm>
          <a:prstGeom prst="rect">
            <a:avLst/>
          </a:prstGeom>
        </p:spPr>
      </p:pic>
    </p:spTree>
    <p:extLst>
      <p:ext uri="{BB962C8B-B14F-4D97-AF65-F5344CB8AC3E}">
        <p14:creationId xmlns:p14="http://schemas.microsoft.com/office/powerpoint/2010/main" val="3990166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AE7ACA-4144-7524-7417-2DD9373AD394}"/>
              </a:ext>
            </a:extLst>
          </p:cNvPr>
          <p:cNvSpPr>
            <a:spLocks noGrp="1"/>
          </p:cNvSpPr>
          <p:nvPr>
            <p:ph type="sldNum" sz="quarter" idx="12"/>
          </p:nvPr>
        </p:nvSpPr>
        <p:spPr/>
        <p:txBody>
          <a:bodyPr/>
          <a:lstStyle/>
          <a:p>
            <a:fld id="{C68AC1EC-23E2-4F0E-A5A4-674EC8DB954E}" type="slidenum">
              <a:rPr lang="en-US" smtClean="0"/>
              <a:pPr/>
              <a:t>8</a:t>
            </a:fld>
            <a:endParaRPr lang="en-US" dirty="0"/>
          </a:p>
        </p:txBody>
      </p:sp>
      <p:sp>
        <p:nvSpPr>
          <p:cNvPr id="4" name="TextBox 3">
            <a:extLst>
              <a:ext uri="{FF2B5EF4-FFF2-40B4-BE49-F238E27FC236}">
                <a16:creationId xmlns:a16="http://schemas.microsoft.com/office/drawing/2014/main" id="{7A0D814C-FC66-9924-79CD-60D95EA81A13}"/>
              </a:ext>
            </a:extLst>
          </p:cNvPr>
          <p:cNvSpPr txBox="1"/>
          <p:nvPr/>
        </p:nvSpPr>
        <p:spPr>
          <a:xfrm>
            <a:off x="1080000" y="2340000"/>
            <a:ext cx="7077600" cy="1231106"/>
          </a:xfrm>
          <a:prstGeom prst="rect">
            <a:avLst/>
          </a:prstGeom>
          <a:noFill/>
        </p:spPr>
        <p:txBody>
          <a:bodyPr wrap="square" lIns="0" tIns="0" rIns="0" bIns="0">
            <a:spAutoFit/>
          </a:bodyPr>
          <a:lstStyle/>
          <a:p>
            <a:r>
              <a:rPr lang="cs-CZ" sz="4000" dirty="0">
                <a:solidFill>
                  <a:schemeClr val="bg1"/>
                </a:solidFill>
                <a:latin typeface="Montserrat ExtraBold" panose="00000900000000000000" pitchFamily="2" charset="-18"/>
              </a:rPr>
              <a:t>Logo na konci</a:t>
            </a:r>
          </a:p>
          <a:p>
            <a:r>
              <a:rPr lang="cs-CZ" sz="4000" dirty="0">
                <a:solidFill>
                  <a:schemeClr val="bg1"/>
                </a:solidFill>
                <a:latin typeface="Montserrat ExtraBold" panose="00000900000000000000" pitchFamily="2" charset="-18"/>
              </a:rPr>
              <a:t>každého videa</a:t>
            </a:r>
          </a:p>
        </p:txBody>
      </p:sp>
      <p:sp>
        <p:nvSpPr>
          <p:cNvPr id="6" name="TextBox 5">
            <a:extLst>
              <a:ext uri="{FF2B5EF4-FFF2-40B4-BE49-F238E27FC236}">
                <a16:creationId xmlns:a16="http://schemas.microsoft.com/office/drawing/2014/main" id="{7A3115A6-3EA8-FE70-2E98-0BF7AEA69E89}"/>
              </a:ext>
            </a:extLst>
          </p:cNvPr>
          <p:cNvSpPr txBox="1"/>
          <p:nvPr/>
        </p:nvSpPr>
        <p:spPr>
          <a:xfrm>
            <a:off x="1080001" y="3988569"/>
            <a:ext cx="5032800" cy="1095813"/>
          </a:xfrm>
          <a:prstGeom prst="rect">
            <a:avLst/>
          </a:prstGeom>
          <a:noFill/>
        </p:spPr>
        <p:txBody>
          <a:bodyPr wrap="square" lIns="0" tIns="0" rIns="0" bIns="0">
            <a:spAutoFit/>
          </a:bodyPr>
          <a:lstStyle/>
          <a:p>
            <a:pPr>
              <a:lnSpc>
                <a:spcPts val="2800"/>
              </a:lnSpc>
              <a:spcBef>
                <a:spcPts val="200"/>
              </a:spcBef>
            </a:pPr>
            <a:r>
              <a:rPr lang="cs-CZ" sz="1800" dirty="0">
                <a:solidFill>
                  <a:schemeClr val="bg1"/>
                </a:solidFill>
                <a:latin typeface="Montserrat Medium" panose="00000600000000000000" pitchFamily="2" charset="-18"/>
              </a:rPr>
              <a:t>Vaše logo bude zmíněno na konci</a:t>
            </a:r>
          </a:p>
          <a:p>
            <a:pPr>
              <a:lnSpc>
                <a:spcPts val="2800"/>
              </a:lnSpc>
              <a:spcBef>
                <a:spcPts val="200"/>
              </a:spcBef>
            </a:pPr>
            <a:r>
              <a:rPr lang="cs-CZ" sz="1800" dirty="0">
                <a:solidFill>
                  <a:schemeClr val="bg1"/>
                </a:solidFill>
                <a:latin typeface="Montserrat Medium" panose="00000600000000000000" pitchFamily="2" charset="-18"/>
              </a:rPr>
              <a:t>každého videa mezi hlavními partnery</a:t>
            </a:r>
          </a:p>
          <a:p>
            <a:pPr>
              <a:lnSpc>
                <a:spcPts val="2800"/>
              </a:lnSpc>
              <a:spcBef>
                <a:spcPts val="200"/>
              </a:spcBef>
            </a:pPr>
            <a:r>
              <a:rPr lang="cs-CZ" sz="1800" dirty="0">
                <a:solidFill>
                  <a:schemeClr val="bg1"/>
                </a:solidFill>
                <a:latin typeface="Montserrat Medium" panose="00000600000000000000" pitchFamily="2" charset="-18"/>
              </a:rPr>
              <a:t>po dobu několika sekund.</a:t>
            </a:r>
          </a:p>
        </p:txBody>
      </p:sp>
      <p:sp>
        <p:nvSpPr>
          <p:cNvPr id="3" name="TextBox 2">
            <a:extLst>
              <a:ext uri="{FF2B5EF4-FFF2-40B4-BE49-F238E27FC236}">
                <a16:creationId xmlns:a16="http://schemas.microsoft.com/office/drawing/2014/main" id="{A1FDDD3A-4B98-C642-C31C-CCF72B25A2B3}"/>
              </a:ext>
            </a:extLst>
          </p:cNvPr>
          <p:cNvSpPr txBox="1"/>
          <p:nvPr/>
        </p:nvSpPr>
        <p:spPr>
          <a:xfrm>
            <a:off x="2203200" y="922100"/>
            <a:ext cx="5032800" cy="711092"/>
          </a:xfrm>
          <a:prstGeom prst="rect">
            <a:avLst/>
          </a:prstGeom>
          <a:noFill/>
        </p:spPr>
        <p:txBody>
          <a:bodyPr wrap="square" lIns="0" tIns="0" rIns="0" bIns="0">
            <a:spAutoFit/>
          </a:bodyPr>
          <a:lstStyle/>
          <a:p>
            <a:pPr>
              <a:lnSpc>
                <a:spcPts val="2800"/>
              </a:lnSpc>
              <a:spcBef>
                <a:spcPts val="200"/>
              </a:spcBef>
            </a:pPr>
            <a:r>
              <a:rPr lang="cs-CZ" sz="1800" dirty="0">
                <a:solidFill>
                  <a:schemeClr val="bg1"/>
                </a:solidFill>
                <a:latin typeface="Montserrat Medium" panose="00000600000000000000" pitchFamily="2" charset="-18"/>
              </a:rPr>
              <a:t>Benefity</a:t>
            </a:r>
          </a:p>
          <a:p>
            <a:pPr>
              <a:lnSpc>
                <a:spcPts val="2800"/>
              </a:lnSpc>
              <a:spcBef>
                <a:spcPts val="200"/>
              </a:spcBef>
            </a:pPr>
            <a:r>
              <a:rPr lang="cs-CZ" sz="1800" dirty="0">
                <a:solidFill>
                  <a:schemeClr val="bg1"/>
                </a:solidFill>
                <a:latin typeface="Montserrat Medium" panose="00000600000000000000" pitchFamily="2" charset="-18"/>
              </a:rPr>
              <a:t>pro partnery</a:t>
            </a:r>
          </a:p>
        </p:txBody>
      </p:sp>
      <p:pic>
        <p:nvPicPr>
          <p:cNvPr id="7" name="Picture 6">
            <a:extLst>
              <a:ext uri="{FF2B5EF4-FFF2-40B4-BE49-F238E27FC236}">
                <a16:creationId xmlns:a16="http://schemas.microsoft.com/office/drawing/2014/main" id="{46D22FF8-1F2B-FC72-94B0-9417EA195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014" y="1175165"/>
            <a:ext cx="3441608" cy="5903536"/>
          </a:xfrm>
          <a:prstGeom prst="rect">
            <a:avLst/>
          </a:prstGeom>
        </p:spPr>
      </p:pic>
    </p:spTree>
    <p:extLst>
      <p:ext uri="{BB962C8B-B14F-4D97-AF65-F5344CB8AC3E}">
        <p14:creationId xmlns:p14="http://schemas.microsoft.com/office/powerpoint/2010/main" val="3588452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AE7ACA-4144-7524-7417-2DD9373AD394}"/>
              </a:ext>
            </a:extLst>
          </p:cNvPr>
          <p:cNvSpPr>
            <a:spLocks noGrp="1"/>
          </p:cNvSpPr>
          <p:nvPr>
            <p:ph type="sldNum" sz="quarter" idx="12"/>
          </p:nvPr>
        </p:nvSpPr>
        <p:spPr/>
        <p:txBody>
          <a:bodyPr/>
          <a:lstStyle/>
          <a:p>
            <a:fld id="{C68AC1EC-23E2-4F0E-A5A4-674EC8DB954E}" type="slidenum">
              <a:rPr lang="en-US" smtClean="0"/>
              <a:pPr/>
              <a:t>9</a:t>
            </a:fld>
            <a:endParaRPr lang="en-US" dirty="0"/>
          </a:p>
        </p:txBody>
      </p:sp>
      <p:sp>
        <p:nvSpPr>
          <p:cNvPr id="4" name="TextBox 3">
            <a:extLst>
              <a:ext uri="{FF2B5EF4-FFF2-40B4-BE49-F238E27FC236}">
                <a16:creationId xmlns:a16="http://schemas.microsoft.com/office/drawing/2014/main" id="{7A0D814C-FC66-9924-79CD-60D95EA81A13}"/>
              </a:ext>
            </a:extLst>
          </p:cNvPr>
          <p:cNvSpPr txBox="1"/>
          <p:nvPr/>
        </p:nvSpPr>
        <p:spPr>
          <a:xfrm>
            <a:off x="1079999" y="2340000"/>
            <a:ext cx="6552001" cy="1231106"/>
          </a:xfrm>
          <a:prstGeom prst="rect">
            <a:avLst/>
          </a:prstGeom>
          <a:noFill/>
        </p:spPr>
        <p:txBody>
          <a:bodyPr wrap="square" lIns="0" tIns="0" rIns="0" bIns="0">
            <a:spAutoFit/>
          </a:bodyPr>
          <a:lstStyle/>
          <a:p>
            <a:r>
              <a:rPr lang="cs-CZ" sz="4000" dirty="0">
                <a:solidFill>
                  <a:schemeClr val="bg1"/>
                </a:solidFill>
                <a:latin typeface="Montserrat ExtraBold" panose="00000900000000000000" pitchFamily="2" charset="-18"/>
              </a:rPr>
              <a:t>Poděkování </a:t>
            </a:r>
            <a:br>
              <a:rPr lang="cs-CZ" sz="4000" dirty="0">
                <a:solidFill>
                  <a:schemeClr val="bg1"/>
                </a:solidFill>
                <a:latin typeface="Montserrat ExtraBold" panose="00000900000000000000" pitchFamily="2" charset="-18"/>
              </a:rPr>
            </a:br>
            <a:r>
              <a:rPr lang="cs-CZ" sz="4000" dirty="0">
                <a:solidFill>
                  <a:schemeClr val="bg1"/>
                </a:solidFill>
                <a:latin typeface="Montserrat ExtraBold" panose="00000900000000000000" pitchFamily="2" charset="-18"/>
              </a:rPr>
              <a:t>a propagace v profilu</a:t>
            </a:r>
          </a:p>
        </p:txBody>
      </p:sp>
      <p:sp>
        <p:nvSpPr>
          <p:cNvPr id="6" name="TextBox 5">
            <a:extLst>
              <a:ext uri="{FF2B5EF4-FFF2-40B4-BE49-F238E27FC236}">
                <a16:creationId xmlns:a16="http://schemas.microsoft.com/office/drawing/2014/main" id="{7A3115A6-3EA8-FE70-2E98-0BF7AEA69E89}"/>
              </a:ext>
            </a:extLst>
          </p:cNvPr>
          <p:cNvSpPr txBox="1"/>
          <p:nvPr/>
        </p:nvSpPr>
        <p:spPr>
          <a:xfrm>
            <a:off x="1080001" y="3988569"/>
            <a:ext cx="5032800" cy="2121735"/>
          </a:xfrm>
          <a:prstGeom prst="rect">
            <a:avLst/>
          </a:prstGeom>
          <a:noFill/>
        </p:spPr>
        <p:txBody>
          <a:bodyPr wrap="square" lIns="0" tIns="0" rIns="0" bIns="0">
            <a:spAutoFit/>
          </a:bodyPr>
          <a:lstStyle/>
          <a:p>
            <a:pPr>
              <a:lnSpc>
                <a:spcPts val="2800"/>
              </a:lnSpc>
              <a:spcBef>
                <a:spcPts val="200"/>
              </a:spcBef>
            </a:pPr>
            <a:r>
              <a:rPr lang="cs-CZ" sz="1800" dirty="0">
                <a:solidFill>
                  <a:schemeClr val="bg1"/>
                </a:solidFill>
                <a:latin typeface="Montserrat Medium" panose="00000600000000000000" pitchFamily="2" charset="-18"/>
              </a:rPr>
              <a:t>Ihned po otevření profilu bude divákům zřejmé, že jste partnerem projektu YR. Pokud máte aktivní Instagramový účet, rádi na něj přímo odkážeme. V opačném případě bude výrazně akcentováno jméno či zkratka vaší organizace.</a:t>
            </a:r>
          </a:p>
        </p:txBody>
      </p:sp>
      <p:sp>
        <p:nvSpPr>
          <p:cNvPr id="3" name="TextBox 2">
            <a:extLst>
              <a:ext uri="{FF2B5EF4-FFF2-40B4-BE49-F238E27FC236}">
                <a16:creationId xmlns:a16="http://schemas.microsoft.com/office/drawing/2014/main" id="{A1FDDD3A-4B98-C642-C31C-CCF72B25A2B3}"/>
              </a:ext>
            </a:extLst>
          </p:cNvPr>
          <p:cNvSpPr txBox="1"/>
          <p:nvPr/>
        </p:nvSpPr>
        <p:spPr>
          <a:xfrm>
            <a:off x="2203200" y="922100"/>
            <a:ext cx="5032800" cy="711092"/>
          </a:xfrm>
          <a:prstGeom prst="rect">
            <a:avLst/>
          </a:prstGeom>
          <a:noFill/>
        </p:spPr>
        <p:txBody>
          <a:bodyPr wrap="square" lIns="0" tIns="0" rIns="0" bIns="0">
            <a:spAutoFit/>
          </a:bodyPr>
          <a:lstStyle/>
          <a:p>
            <a:pPr>
              <a:lnSpc>
                <a:spcPts val="2800"/>
              </a:lnSpc>
              <a:spcBef>
                <a:spcPts val="200"/>
              </a:spcBef>
            </a:pPr>
            <a:r>
              <a:rPr lang="cs-CZ" sz="1800" dirty="0">
                <a:solidFill>
                  <a:schemeClr val="bg1"/>
                </a:solidFill>
                <a:latin typeface="Montserrat Medium" panose="00000600000000000000" pitchFamily="2" charset="-18"/>
              </a:rPr>
              <a:t>Benefity</a:t>
            </a:r>
          </a:p>
          <a:p>
            <a:pPr>
              <a:lnSpc>
                <a:spcPts val="2800"/>
              </a:lnSpc>
              <a:spcBef>
                <a:spcPts val="200"/>
              </a:spcBef>
            </a:pPr>
            <a:r>
              <a:rPr lang="cs-CZ" sz="1800" dirty="0">
                <a:solidFill>
                  <a:schemeClr val="bg1"/>
                </a:solidFill>
                <a:latin typeface="Montserrat Medium" panose="00000600000000000000" pitchFamily="2" charset="-18"/>
              </a:rPr>
              <a:t>pro partnery</a:t>
            </a:r>
          </a:p>
        </p:txBody>
      </p:sp>
      <p:pic>
        <p:nvPicPr>
          <p:cNvPr id="7" name="Picture 6">
            <a:extLst>
              <a:ext uri="{FF2B5EF4-FFF2-40B4-BE49-F238E27FC236}">
                <a16:creationId xmlns:a16="http://schemas.microsoft.com/office/drawing/2014/main" id="{8FAA025A-A1D8-10FB-AA26-207934632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784" y="1277646"/>
            <a:ext cx="3510504" cy="5773938"/>
          </a:xfrm>
          <a:prstGeom prst="rect">
            <a:avLst/>
          </a:prstGeom>
        </p:spPr>
      </p:pic>
      <p:sp>
        <p:nvSpPr>
          <p:cNvPr id="8" name="Oval 7">
            <a:extLst>
              <a:ext uri="{FF2B5EF4-FFF2-40B4-BE49-F238E27FC236}">
                <a16:creationId xmlns:a16="http://schemas.microsoft.com/office/drawing/2014/main" id="{A37DD7E4-BD65-49F5-1FB4-C0779FD32C2C}"/>
              </a:ext>
            </a:extLst>
          </p:cNvPr>
          <p:cNvSpPr/>
          <p:nvPr/>
        </p:nvSpPr>
        <p:spPr>
          <a:xfrm rot="21010726">
            <a:off x="7250573" y="1759209"/>
            <a:ext cx="2743200" cy="1827566"/>
          </a:xfrm>
          <a:prstGeom prst="ellipse">
            <a:avLst/>
          </a:prstGeom>
          <a:noFill/>
          <a:ln w="889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641754958"/>
      </p:ext>
    </p:extLst>
  </p:cSld>
  <p:clrMapOvr>
    <a:masterClrMapping/>
  </p:clrMapOvr>
</p:sld>
</file>

<file path=ppt/theme/theme1.xml><?xml version="1.0" encoding="utf-8"?>
<a:theme xmlns:a="http://schemas.openxmlformats.org/drawingml/2006/main" name="BohoVogueVTI">
  <a:themeElements>
    <a:clrScheme name="AnalogousFromLightSeedRightStep">
      <a:dk1>
        <a:srgbClr val="000000"/>
      </a:dk1>
      <a:lt1>
        <a:srgbClr val="FFFFFF"/>
      </a:lt1>
      <a:dk2>
        <a:srgbClr val="413424"/>
      </a:dk2>
      <a:lt2>
        <a:srgbClr val="E2E8E4"/>
      </a:lt2>
      <a:accent1>
        <a:srgbClr val="EC70C6"/>
      </a:accent1>
      <a:accent2>
        <a:srgbClr val="E8517A"/>
      </a:accent2>
      <a:accent3>
        <a:srgbClr val="EC8270"/>
      </a:accent3>
      <a:accent4>
        <a:srgbClr val="E2912A"/>
      </a:accent4>
      <a:accent5>
        <a:srgbClr val="A8A650"/>
      </a:accent5>
      <a:accent6>
        <a:srgbClr val="83AF3D"/>
      </a:accent6>
      <a:hlink>
        <a:srgbClr val="568E67"/>
      </a:hlink>
      <a:folHlink>
        <a:srgbClr val="7F7F7F"/>
      </a:folHlink>
    </a:clrScheme>
    <a:fontScheme name="Walbaum Display_Aptos">
      <a:majorFont>
        <a:latin typeface="Walbaum Display"/>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ohoVogueVTI" id="{8022F7FC-316B-4DD9-B9EB-BB68CC0DFA6F}" vid="{544DD2C6-9D23-4092-AACF-F55CEAA658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AnalogousFromLightSeedRightStep">
    <a:dk1>
      <a:srgbClr val="000000"/>
    </a:dk1>
    <a:lt1>
      <a:srgbClr val="FFFFFF"/>
    </a:lt1>
    <a:dk2>
      <a:srgbClr val="413424"/>
    </a:dk2>
    <a:lt2>
      <a:srgbClr val="E2E8E4"/>
    </a:lt2>
    <a:accent1>
      <a:srgbClr val="EC70C6"/>
    </a:accent1>
    <a:accent2>
      <a:srgbClr val="E8517A"/>
    </a:accent2>
    <a:accent3>
      <a:srgbClr val="EC8270"/>
    </a:accent3>
    <a:accent4>
      <a:srgbClr val="E2912A"/>
    </a:accent4>
    <a:accent5>
      <a:srgbClr val="A8A650"/>
    </a:accent5>
    <a:accent6>
      <a:srgbClr val="83AF3D"/>
    </a:accent6>
    <a:hlink>
      <a:srgbClr val="568E67"/>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
  <TotalTime>309</TotalTime>
  <Words>559</Words>
  <Application>Microsoft Office PowerPoint</Application>
  <PresentationFormat>Vlastní</PresentationFormat>
  <Paragraphs>79</Paragraphs>
  <Slides>12</Slides>
  <Notes>10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12</vt:i4>
      </vt:variant>
    </vt:vector>
  </HeadingPairs>
  <TitlesOfParts>
    <vt:vector size="19" baseType="lpstr">
      <vt:lpstr>Aptos</vt:lpstr>
      <vt:lpstr>Aptos Light</vt:lpstr>
      <vt:lpstr>Arial</vt:lpstr>
      <vt:lpstr>Montserrat ExtraBold</vt:lpstr>
      <vt:lpstr>Montserrat Medium</vt:lpstr>
      <vt:lpstr>Walbaum Display</vt:lpstr>
      <vt:lpstr>BohoVogueVTI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Pavel Kamrla</dc:creator>
  <cp:lastModifiedBy>Pavel Šušák</cp:lastModifiedBy>
  <cp:revision>51</cp:revision>
  <dcterms:created xsi:type="dcterms:W3CDTF">2024-09-11T18:02:03Z</dcterms:created>
  <dcterms:modified xsi:type="dcterms:W3CDTF">2024-09-14T21:31:02Z</dcterms:modified>
</cp:coreProperties>
</file>